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9" r:id="rId4"/>
    <p:sldId id="260" r:id="rId5"/>
    <p:sldId id="284" r:id="rId6"/>
    <p:sldId id="285" r:id="rId7"/>
    <p:sldId id="261" r:id="rId8"/>
    <p:sldId id="319" r:id="rId9"/>
    <p:sldId id="295" r:id="rId10"/>
    <p:sldId id="314" r:id="rId11"/>
    <p:sldId id="313" r:id="rId12"/>
    <p:sldId id="317" r:id="rId13"/>
    <p:sldId id="315" r:id="rId14"/>
    <p:sldId id="318" r:id="rId15"/>
    <p:sldId id="316" r:id="rId16"/>
    <p:sldId id="311" r:id="rId17"/>
    <p:sldId id="312" r:id="rId18"/>
    <p:sldId id="301" r:id="rId19"/>
    <p:sldId id="287" r:id="rId20"/>
    <p:sldId id="262" r:id="rId21"/>
    <p:sldId id="291" r:id="rId22"/>
    <p:sldId id="290" r:id="rId23"/>
    <p:sldId id="302" r:id="rId24"/>
    <p:sldId id="303" r:id="rId25"/>
    <p:sldId id="304" r:id="rId26"/>
    <p:sldId id="305" r:id="rId27"/>
    <p:sldId id="308" r:id="rId28"/>
    <p:sldId id="309" r:id="rId29"/>
    <p:sldId id="300" r:id="rId30"/>
    <p:sldId id="298" r:id="rId31"/>
    <p:sldId id="310" r:id="rId32"/>
    <p:sldId id="288" r:id="rId33"/>
    <p:sldId id="286" r:id="rId34"/>
    <p:sldId id="292" r:id="rId35"/>
    <p:sldId id="297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58" r:id="rId58"/>
  </p:sldIdLst>
  <p:sldSz cx="9144000" cy="5143500" type="screen16x9"/>
  <p:notesSz cx="6858000" cy="9144000"/>
  <p:embeddedFontLst>
    <p:embeddedFont>
      <p:font typeface="Montserrat" panose="020B0604020202020204" charset="0"/>
      <p:regular r:id="rId60"/>
      <p:bold r:id="rId61"/>
      <p:italic r:id="rId62"/>
      <p:boldItalic r:id="rId63"/>
    </p:embeddedFont>
    <p:embeddedFont>
      <p:font typeface="Montserrat ExtraBold" panose="020B0604020202020204" charset="0"/>
      <p:bold r:id="rId64"/>
      <p:boldItalic r:id="rId65"/>
    </p:embeddedFont>
    <p:embeddedFont>
      <p:font typeface="Montserrat Light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2686FB-9352-4C2E-B85A-CDD2DF678E08}">
  <a:tblStyle styleId="{0A2686FB-9352-4C2E-B85A-CDD2DF678E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5" autoAdjust="0"/>
    <p:restoredTop sz="93426" autoAdjust="0"/>
  </p:normalViewPr>
  <p:slideViewPr>
    <p:cSldViewPr snapToGrid="0">
      <p:cViewPr varScale="1">
        <p:scale>
          <a:sx n="91" d="100"/>
          <a:sy n="91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5137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818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009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965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463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963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005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03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558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2907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740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3041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76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178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988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8826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626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651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19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821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744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4675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8520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2845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9e1ea3a2_49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9e1ea3a2_49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04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48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314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449C1-73BF-47D1-A01D-B746928C8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379A19-4F69-4085-85A4-5CA7059EC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PT"/>
              <a:t>Clique para editar o estilo de subtítulo do Modelo Global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E27396-662E-4ED3-82DF-F7DDD45F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29F0-E173-4599-89BC-AF1AA06822A3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F7A2F0F-DEE2-4228-AD02-46AC0BA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CCD8276-9140-4E36-99A0-EC916914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304C8-5B1F-4362-92E8-C53443A3F4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74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Mise en scène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23A7292-E971-4AEF-B2AE-1506B01D6C5E}"/>
              </a:ext>
            </a:extLst>
          </p:cNvPr>
          <p:cNvSpPr/>
          <p:nvPr/>
        </p:nvSpPr>
        <p:spPr>
          <a:xfrm>
            <a:off x="3108620" y="818736"/>
            <a:ext cx="1762029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495225" y="208409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EF17E4-2D7D-43A3-BFCB-EFD31E716A68}"/>
              </a:ext>
            </a:extLst>
          </p:cNvPr>
          <p:cNvSpPr txBox="1"/>
          <p:nvPr/>
        </p:nvSpPr>
        <p:spPr>
          <a:xfrm>
            <a:off x="2807743" y="2091875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40C15E-2C6A-4A7E-BC74-311CC88D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00" y="2091875"/>
            <a:ext cx="2020800" cy="1681340"/>
          </a:xfrm>
        </p:spPr>
        <p:txBody>
          <a:bodyPr/>
          <a:lstStyle/>
          <a:p>
            <a:r>
              <a:rPr lang="pt-BR" sz="1200" dirty="0"/>
              <a:t>“Gostaria de ter um conteúdo mais diversificado e estar</a:t>
            </a:r>
            <a:br>
              <a:rPr lang="pt-BR" sz="1200" dirty="0"/>
            </a:br>
            <a:r>
              <a:rPr lang="pt-BR" sz="1200" dirty="0"/>
              <a:t>mais próximo dos artistas que fazem meu estilo, porém,</a:t>
            </a:r>
            <a:br>
              <a:rPr lang="pt-BR" sz="1200" dirty="0"/>
            </a:br>
            <a:r>
              <a:rPr lang="pt-BR" sz="1200" dirty="0"/>
              <a:t>não conheço. ”</a:t>
            </a:r>
            <a:br>
              <a:rPr lang="pt-BR" sz="1200" dirty="0"/>
            </a:br>
            <a:endParaRPr lang="pt-BR" sz="1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2572D2C-7398-4B13-A499-82A4E348661D}"/>
              </a:ext>
            </a:extLst>
          </p:cNvPr>
          <p:cNvSpPr/>
          <p:nvPr/>
        </p:nvSpPr>
        <p:spPr>
          <a:xfrm>
            <a:off x="726778" y="3822185"/>
            <a:ext cx="2250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- Respondente Anônimo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F7B3CD75-F0D0-4297-B884-CC9A5BE8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2461" y="909009"/>
            <a:ext cx="1876185" cy="39395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139700" indent="0">
              <a:buNone/>
            </a:pPr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Perfil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13BD19C-516B-4963-B3B0-6A2C8F29113E}"/>
              </a:ext>
            </a:extLst>
          </p:cNvPr>
          <p:cNvSpPr/>
          <p:nvPr/>
        </p:nvSpPr>
        <p:spPr>
          <a:xfrm>
            <a:off x="3080736" y="1520875"/>
            <a:ext cx="1876185" cy="209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Gosta de Arte;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18-35 anos;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Tem engajamento Social;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Mora em zona urbana;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Tem uma sensibilidade a expressões humanas.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99B932B-E38F-4C81-8B15-55611C87483A}"/>
              </a:ext>
            </a:extLst>
          </p:cNvPr>
          <p:cNvSpPr/>
          <p:nvPr/>
        </p:nvSpPr>
        <p:spPr>
          <a:xfrm>
            <a:off x="5006062" y="818737"/>
            <a:ext cx="2001447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BB411876-0788-42F9-9E9D-0DE2DC3EEB78}"/>
              </a:ext>
            </a:extLst>
          </p:cNvPr>
          <p:cNvSpPr/>
          <p:nvPr/>
        </p:nvSpPr>
        <p:spPr>
          <a:xfrm>
            <a:off x="7139496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2B2429-53BB-4FE9-B155-FF27F63E7E45}"/>
              </a:ext>
            </a:extLst>
          </p:cNvPr>
          <p:cNvSpPr/>
          <p:nvPr/>
        </p:nvSpPr>
        <p:spPr>
          <a:xfrm>
            <a:off x="5167000" y="844376"/>
            <a:ext cx="1947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B4AA532-1760-4860-A475-E43FB6BB6D20}"/>
              </a:ext>
            </a:extLst>
          </p:cNvPr>
          <p:cNvSpPr/>
          <p:nvPr/>
        </p:nvSpPr>
        <p:spPr>
          <a:xfrm>
            <a:off x="5010936" y="1232059"/>
            <a:ext cx="2079434" cy="3107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Se perde ao tentar encontrar arte;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Pouco acesso a informações (ferramentas) para explorar a arte à sua volta;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A necessidade visceral de consumir arte constantemente;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Não sabe por onde começar a procurar arte;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0A7C963-0071-4ED0-AEC5-2D4A75DCDF64}"/>
              </a:ext>
            </a:extLst>
          </p:cNvPr>
          <p:cNvSpPr/>
          <p:nvPr/>
        </p:nvSpPr>
        <p:spPr>
          <a:xfrm>
            <a:off x="7158203" y="940972"/>
            <a:ext cx="1903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256AC05-4749-4793-88E2-35A02BA72218}"/>
              </a:ext>
            </a:extLst>
          </p:cNvPr>
          <p:cNvSpPr/>
          <p:nvPr/>
        </p:nvSpPr>
        <p:spPr>
          <a:xfrm>
            <a:off x="7158203" y="1186652"/>
            <a:ext cx="1903086" cy="3107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Facilitar a busca do usuário pelo segmento e estilo de arte desejado;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Intermediar a conversa dele com o(s) artista(s);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Informar quando algo novo surge;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Mostrar artistas mais próximos (fisicamente).</a:t>
            </a:r>
          </a:p>
        </p:txBody>
      </p:sp>
      <p:pic>
        <p:nvPicPr>
          <p:cNvPr id="7" name="Imagem 6" descr="Uma imagem contendo camisa&#10;&#10;Descrição gerada automaticamente">
            <a:extLst>
              <a:ext uri="{FF2B5EF4-FFF2-40B4-BE49-F238E27FC236}">
                <a16:creationId xmlns:a16="http://schemas.microsoft.com/office/drawing/2014/main" id="{85472E61-1423-4D3D-90F8-64AB1800D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75" y="1186652"/>
            <a:ext cx="836400" cy="8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3015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Mapa de empatia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35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991850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Artista</a:t>
            </a:r>
            <a:endParaRPr sz="36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715004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BEB5DF7-88D9-4A30-B4FF-9510B35D32B1}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144000" cy="3627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D65D2EF5-E259-4F6F-8659-937321812C55}"/>
              </a:ext>
            </a:extLst>
          </p:cNvPr>
          <p:cNvCxnSpPr>
            <a:cxnSpLocks/>
          </p:cNvCxnSpPr>
          <p:nvPr/>
        </p:nvCxnSpPr>
        <p:spPr>
          <a:xfrm flipH="1" flipV="1">
            <a:off x="0" y="1"/>
            <a:ext cx="9144000" cy="3627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586B43-5C27-489F-AC3E-32731C98C31C}"/>
              </a:ext>
            </a:extLst>
          </p:cNvPr>
          <p:cNvSpPr txBox="1"/>
          <p:nvPr/>
        </p:nvSpPr>
        <p:spPr>
          <a:xfrm>
            <a:off x="3540012" y="0"/>
            <a:ext cx="217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pensa e sente?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7B9544-4860-403A-A72F-9584097799FF}"/>
              </a:ext>
            </a:extLst>
          </p:cNvPr>
          <p:cNvSpPr txBox="1"/>
          <p:nvPr/>
        </p:nvSpPr>
        <p:spPr>
          <a:xfrm>
            <a:off x="7913214" y="2789739"/>
            <a:ext cx="1101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vê?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4EEED2-E299-482C-B162-A3C4407BC2C9}"/>
              </a:ext>
            </a:extLst>
          </p:cNvPr>
          <p:cNvSpPr txBox="1"/>
          <p:nvPr/>
        </p:nvSpPr>
        <p:spPr>
          <a:xfrm>
            <a:off x="6626849" y="3303534"/>
            <a:ext cx="1610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fala e faz?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37E447-98EC-4233-BDCA-39C1F879AE8A}"/>
              </a:ext>
            </a:extLst>
          </p:cNvPr>
          <p:cNvSpPr txBox="1"/>
          <p:nvPr/>
        </p:nvSpPr>
        <p:spPr>
          <a:xfrm>
            <a:off x="7541" y="2869792"/>
            <a:ext cx="130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ouve?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7194840-2ECD-4EF7-889B-B60F99FB6859}"/>
              </a:ext>
            </a:extLst>
          </p:cNvPr>
          <p:cNvSpPr/>
          <p:nvPr/>
        </p:nvSpPr>
        <p:spPr>
          <a:xfrm>
            <a:off x="2067337" y="82214"/>
            <a:ext cx="1411357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Acho que não sou valorizado realizando trabalhos artísticos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5F48C31-FA66-4ED0-9F77-C19F5A4EE05D}"/>
              </a:ext>
            </a:extLst>
          </p:cNvPr>
          <p:cNvSpPr/>
          <p:nvPr/>
        </p:nvSpPr>
        <p:spPr>
          <a:xfrm>
            <a:off x="225527" y="657745"/>
            <a:ext cx="1420313" cy="75942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“Leve isso (a arte) como um </a:t>
            </a:r>
            <a:r>
              <a:rPr lang="pt-BR" sz="1050" dirty="0" err="1">
                <a:solidFill>
                  <a:schemeClr val="tx2">
                    <a:lumMod val="10000"/>
                  </a:schemeClr>
                </a:solidFill>
              </a:rPr>
              <a:t>hobbie</a:t>
            </a:r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 e arranja um emprego em período integral”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FC487EE-E6AE-4A32-BC9D-1154F52BA8DA}"/>
              </a:ext>
            </a:extLst>
          </p:cNvPr>
          <p:cNvSpPr/>
          <p:nvPr/>
        </p:nvSpPr>
        <p:spPr>
          <a:xfrm>
            <a:off x="3642972" y="2324897"/>
            <a:ext cx="871953" cy="625757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Usa a arte para se expressar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CCFEC38-4DF1-4B2B-A7A9-E36916FF7DE8}"/>
              </a:ext>
            </a:extLst>
          </p:cNvPr>
          <p:cNvSpPr/>
          <p:nvPr/>
        </p:nvSpPr>
        <p:spPr>
          <a:xfrm>
            <a:off x="8066315" y="480806"/>
            <a:ext cx="1010459" cy="650707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Falta de incentivos públicos para a Arte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7F8CEC-67D9-4E4F-8B73-247A64927758}"/>
              </a:ext>
            </a:extLst>
          </p:cNvPr>
          <p:cNvSpPr/>
          <p:nvPr/>
        </p:nvSpPr>
        <p:spPr>
          <a:xfrm>
            <a:off x="3795321" y="382332"/>
            <a:ext cx="1411357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Tenho dificuldade em conseguir apoio para divulgar meus trabalhos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4CDE25B-A933-4C52-A46D-B536D64EECA6}"/>
              </a:ext>
            </a:extLst>
          </p:cNvPr>
          <p:cNvSpPr/>
          <p:nvPr/>
        </p:nvSpPr>
        <p:spPr>
          <a:xfrm>
            <a:off x="5523306" y="90694"/>
            <a:ext cx="1411357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Gostaria de me sustentar apenas com a minha arte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DC36F20-34CF-409C-A1B5-7E27D4FA6306}"/>
              </a:ext>
            </a:extLst>
          </p:cNvPr>
          <p:cNvSpPr/>
          <p:nvPr/>
        </p:nvSpPr>
        <p:spPr>
          <a:xfrm>
            <a:off x="6534207" y="1159654"/>
            <a:ext cx="1464881" cy="68031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Crescimento de segmentos artísticos específicos (Audiovisual)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6A26BF-ABA7-442B-9BE7-684B32361D06}"/>
              </a:ext>
            </a:extLst>
          </p:cNvPr>
          <p:cNvSpPr/>
          <p:nvPr/>
        </p:nvSpPr>
        <p:spPr>
          <a:xfrm>
            <a:off x="8066315" y="1278231"/>
            <a:ext cx="1010459" cy="64664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Consumo de varias outras artes.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26E5934-960F-429B-BDFF-3408B15947B0}"/>
              </a:ext>
            </a:extLst>
          </p:cNvPr>
          <p:cNvSpPr/>
          <p:nvPr/>
        </p:nvSpPr>
        <p:spPr>
          <a:xfrm>
            <a:off x="4699280" y="2324897"/>
            <a:ext cx="1065876" cy="487178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Trabalha fora de seu campo artístico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3416F0-C602-42AE-A2E3-AC992C995A76}"/>
              </a:ext>
            </a:extLst>
          </p:cNvPr>
          <p:cNvSpPr/>
          <p:nvPr/>
        </p:nvSpPr>
        <p:spPr>
          <a:xfrm>
            <a:off x="5161737" y="2894481"/>
            <a:ext cx="1101785" cy="558995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Fala que deseja viver de arte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E521320-2BDE-42C3-83E5-830F4ABB5301}"/>
              </a:ext>
            </a:extLst>
          </p:cNvPr>
          <p:cNvSpPr/>
          <p:nvPr/>
        </p:nvSpPr>
        <p:spPr>
          <a:xfrm>
            <a:off x="2219756" y="1484775"/>
            <a:ext cx="1411357" cy="6858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Ouve musicas internacionais, e também mpb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706CF6F-FE10-4159-9879-42FA251FBAC9}"/>
              </a:ext>
            </a:extLst>
          </p:cNvPr>
          <p:cNvSpPr/>
          <p:nvPr/>
        </p:nvSpPr>
        <p:spPr>
          <a:xfrm>
            <a:off x="476379" y="1533556"/>
            <a:ext cx="1388911" cy="560023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Amigos apoiam a seguir seu sonho</a:t>
            </a:r>
          </a:p>
        </p:txBody>
      </p: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933EE7A2-9084-4174-8C4D-BAFE671E86CE}"/>
              </a:ext>
            </a:extLst>
          </p:cNvPr>
          <p:cNvCxnSpPr>
            <a:cxnSpLocks/>
          </p:cNvCxnSpPr>
          <p:nvPr/>
        </p:nvCxnSpPr>
        <p:spPr>
          <a:xfrm flipH="1">
            <a:off x="0" y="3624920"/>
            <a:ext cx="9144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AC1C7B3A-BB11-4604-97E0-C4C7DB8FEAED}"/>
              </a:ext>
            </a:extLst>
          </p:cNvPr>
          <p:cNvCxnSpPr>
            <a:cxnSpLocks/>
          </p:cNvCxnSpPr>
          <p:nvPr/>
        </p:nvCxnSpPr>
        <p:spPr>
          <a:xfrm flipV="1">
            <a:off x="4460127" y="3623575"/>
            <a:ext cx="1" cy="15185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36046E-1045-42DF-8C84-395432EE8EBE}"/>
              </a:ext>
            </a:extLst>
          </p:cNvPr>
          <p:cNvSpPr/>
          <p:nvPr/>
        </p:nvSpPr>
        <p:spPr>
          <a:xfrm>
            <a:off x="-674" y="3629795"/>
            <a:ext cx="1465786" cy="3000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pt-PT" sz="15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"/>
                <a:ea typeface="Segoe UI Black" panose="020B0A02040204020203" pitchFamily="34" charset="0"/>
                <a:cs typeface="Segoe UI Light" panose="020B0502040204020203" pitchFamily="34" charset="0"/>
              </a:rPr>
              <a:t>Quais as dores?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F364C30-48E7-4454-B52E-E13FFE735D64}"/>
              </a:ext>
            </a:extLst>
          </p:cNvPr>
          <p:cNvSpPr/>
          <p:nvPr/>
        </p:nvSpPr>
        <p:spPr>
          <a:xfrm>
            <a:off x="4572399" y="3631772"/>
            <a:ext cx="2106988" cy="3000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pt-PT" sz="15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"/>
                <a:ea typeface="Segoe UI Black" panose="020B0A02040204020203" pitchFamily="34" charset="0"/>
                <a:cs typeface="Segoe UI Light" panose="020B0502040204020203" pitchFamily="34" charset="0"/>
              </a:rPr>
              <a:t>Quais as necessidades?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06ED3B3-AE42-4D64-B909-70ECBF9D0EFD}"/>
              </a:ext>
            </a:extLst>
          </p:cNvPr>
          <p:cNvSpPr/>
          <p:nvPr/>
        </p:nvSpPr>
        <p:spPr>
          <a:xfrm>
            <a:off x="274671" y="4228939"/>
            <a:ext cx="1257443" cy="64393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Não tem incentivos (capital) para iniciar seus trabalhos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5F3E90BD-311F-4E47-9633-3C10F86EFBA6}"/>
              </a:ext>
            </a:extLst>
          </p:cNvPr>
          <p:cNvSpPr/>
          <p:nvPr/>
        </p:nvSpPr>
        <p:spPr>
          <a:xfrm>
            <a:off x="1674101" y="4457732"/>
            <a:ext cx="1146022" cy="55687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Não tem espaço no mercado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75D41B6-A21E-4C36-9C2E-E5F26D10D303}"/>
              </a:ext>
            </a:extLst>
          </p:cNvPr>
          <p:cNvSpPr/>
          <p:nvPr/>
        </p:nvSpPr>
        <p:spPr>
          <a:xfrm>
            <a:off x="3008601" y="3696587"/>
            <a:ext cx="1146022" cy="55687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Sente que seu trabalho não é valorizado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73472F0-4B10-4702-AF0D-BEE157DDBC03}"/>
              </a:ext>
            </a:extLst>
          </p:cNvPr>
          <p:cNvSpPr/>
          <p:nvPr/>
        </p:nvSpPr>
        <p:spPr>
          <a:xfrm>
            <a:off x="1697347" y="3695723"/>
            <a:ext cx="1195607" cy="697209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O mercado da arte é muito fechado/ elitizado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85E9C2D-A396-4A08-A150-5E5E131F2D2A}"/>
              </a:ext>
            </a:extLst>
          </p:cNvPr>
          <p:cNvSpPr/>
          <p:nvPr/>
        </p:nvSpPr>
        <p:spPr>
          <a:xfrm>
            <a:off x="3008600" y="4343896"/>
            <a:ext cx="1257443" cy="670707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Não trabalha na área que gostaria de trabalhar (arte)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C4507C2-CE17-4F89-8EEE-442D23F9B3F4}"/>
              </a:ext>
            </a:extLst>
          </p:cNvPr>
          <p:cNvSpPr/>
          <p:nvPr/>
        </p:nvSpPr>
        <p:spPr>
          <a:xfrm>
            <a:off x="5967938" y="4159331"/>
            <a:ext cx="1146022" cy="556870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Capital para seus projetos (e viver)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DD1A9A6-DE5D-4226-AA85-D920BC7FD78F}"/>
              </a:ext>
            </a:extLst>
          </p:cNvPr>
          <p:cNvSpPr/>
          <p:nvPr/>
        </p:nvSpPr>
        <p:spPr>
          <a:xfrm>
            <a:off x="7280268" y="3723368"/>
            <a:ext cx="1146022" cy="556870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Ter um público relevante (quantidade)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0BC752E-24C6-410A-8945-0910A1988F8C}"/>
              </a:ext>
            </a:extLst>
          </p:cNvPr>
          <p:cNvSpPr/>
          <p:nvPr/>
        </p:nvSpPr>
        <p:spPr>
          <a:xfrm>
            <a:off x="7217671" y="4434364"/>
            <a:ext cx="1146022" cy="556870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Pessoas que consumam suas produções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EBF6859-37EB-43B7-ACC3-C81D8151E99D}"/>
              </a:ext>
            </a:extLst>
          </p:cNvPr>
          <p:cNvSpPr/>
          <p:nvPr/>
        </p:nvSpPr>
        <p:spPr>
          <a:xfrm>
            <a:off x="4619133" y="4034741"/>
            <a:ext cx="1146022" cy="699868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Precisa de um meio de comunicação com seu público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00B6A075-A3CF-4BC2-BC6B-E121E6541E5E}"/>
              </a:ext>
            </a:extLst>
          </p:cNvPr>
          <p:cNvSpPr/>
          <p:nvPr/>
        </p:nvSpPr>
        <p:spPr>
          <a:xfrm>
            <a:off x="5431518" y="1517526"/>
            <a:ext cx="1002154" cy="537039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Utiliza Instagram e Twitter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A0FA841-CC20-45CF-A401-4C7FEEAA16F6}"/>
              </a:ext>
            </a:extLst>
          </p:cNvPr>
          <p:cNvSpPr/>
          <p:nvPr/>
        </p:nvSpPr>
        <p:spPr>
          <a:xfrm>
            <a:off x="6500899" y="1944323"/>
            <a:ext cx="964639" cy="504288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Trabalha em casa, ou na rua.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D0EFF23-50E1-4EAB-AF6C-2F655C4EBBD7}"/>
              </a:ext>
            </a:extLst>
          </p:cNvPr>
          <p:cNvSpPr/>
          <p:nvPr/>
        </p:nvSpPr>
        <p:spPr>
          <a:xfrm>
            <a:off x="7747780" y="2172118"/>
            <a:ext cx="1171840" cy="525568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Assiste seriados.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1AEED23-72CD-48D7-B244-E0AE67A36E2C}"/>
              </a:ext>
            </a:extLst>
          </p:cNvPr>
          <p:cNvSpPr/>
          <p:nvPr/>
        </p:nvSpPr>
        <p:spPr>
          <a:xfrm>
            <a:off x="2553441" y="2695411"/>
            <a:ext cx="958605" cy="608123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Faz trabalhos autônomos 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BE0D5FD-4E9B-47F2-83BD-F20DB06FDCFF}"/>
              </a:ext>
            </a:extLst>
          </p:cNvPr>
          <p:cNvSpPr/>
          <p:nvPr/>
        </p:nvSpPr>
        <p:spPr>
          <a:xfrm>
            <a:off x="154272" y="2193379"/>
            <a:ext cx="1457906" cy="636593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Escuta apoio dos influenciadores que segue</a:t>
            </a:r>
          </a:p>
        </p:txBody>
      </p:sp>
      <p:pic>
        <p:nvPicPr>
          <p:cNvPr id="8" name="Imagem 7" descr="Uma imagem contendo espelho, desenho&#10;&#10;Descrição gerada automaticamente">
            <a:extLst>
              <a:ext uri="{FF2B5EF4-FFF2-40B4-BE49-F238E27FC236}">
                <a16:creationId xmlns:a16="http://schemas.microsoft.com/office/drawing/2014/main" id="{3F8FFA23-05C1-4EAD-9426-D89F0D105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06" y="1411153"/>
            <a:ext cx="1226923" cy="8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991850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Consumidor de arte</a:t>
            </a:r>
            <a:endParaRPr sz="36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2006974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BEB5DF7-88D9-4A30-B4FF-9510B35D32B1}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144000" cy="3627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D65D2EF5-E259-4F6F-8659-937321812C55}"/>
              </a:ext>
            </a:extLst>
          </p:cNvPr>
          <p:cNvCxnSpPr>
            <a:cxnSpLocks/>
          </p:cNvCxnSpPr>
          <p:nvPr/>
        </p:nvCxnSpPr>
        <p:spPr>
          <a:xfrm flipH="1" flipV="1">
            <a:off x="0" y="1"/>
            <a:ext cx="9144000" cy="3627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586B43-5C27-489F-AC3E-32731C98C31C}"/>
              </a:ext>
            </a:extLst>
          </p:cNvPr>
          <p:cNvSpPr txBox="1"/>
          <p:nvPr/>
        </p:nvSpPr>
        <p:spPr>
          <a:xfrm>
            <a:off x="3594568" y="74025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 que pensa e sente?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7B9544-4860-403A-A72F-9584097799FF}"/>
              </a:ext>
            </a:extLst>
          </p:cNvPr>
          <p:cNvSpPr txBox="1"/>
          <p:nvPr/>
        </p:nvSpPr>
        <p:spPr>
          <a:xfrm>
            <a:off x="7701993" y="2826952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 que vê?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4EEED2-E299-482C-B162-A3C4407BC2C9}"/>
              </a:ext>
            </a:extLst>
          </p:cNvPr>
          <p:cNvSpPr txBox="1"/>
          <p:nvPr/>
        </p:nvSpPr>
        <p:spPr>
          <a:xfrm>
            <a:off x="6226665" y="3231599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 que fala e faz?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37E447-98EC-4233-BDCA-39C1F879AE8A}"/>
              </a:ext>
            </a:extLst>
          </p:cNvPr>
          <p:cNvSpPr txBox="1"/>
          <p:nvPr/>
        </p:nvSpPr>
        <p:spPr>
          <a:xfrm>
            <a:off x="12008" y="2926094"/>
            <a:ext cx="140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ouve?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7194840-2ECD-4EF7-889B-B60F99FB6859}"/>
              </a:ext>
            </a:extLst>
          </p:cNvPr>
          <p:cNvSpPr/>
          <p:nvPr/>
        </p:nvSpPr>
        <p:spPr>
          <a:xfrm>
            <a:off x="1844345" y="125604"/>
            <a:ext cx="1734211" cy="512419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A arte gera empatia e que isso melhora a sociedade como um todo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5F48C31-FA66-4ED0-9F77-C19F5A4EE05D}"/>
              </a:ext>
            </a:extLst>
          </p:cNvPr>
          <p:cNvSpPr/>
          <p:nvPr/>
        </p:nvSpPr>
        <p:spPr>
          <a:xfrm>
            <a:off x="243212" y="648108"/>
            <a:ext cx="1077859" cy="6858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Sobre a importância das conexões humanas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FC487EE-E6AE-4A32-BC9D-1154F52BA8DA}"/>
              </a:ext>
            </a:extLst>
          </p:cNvPr>
          <p:cNvSpPr/>
          <p:nvPr/>
        </p:nvSpPr>
        <p:spPr>
          <a:xfrm>
            <a:off x="2050277" y="2953975"/>
            <a:ext cx="937238" cy="537388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Estudante de Artes Visuais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CCFEC38-4DF1-4B2B-A7A9-E36916FF7DE8}"/>
              </a:ext>
            </a:extLst>
          </p:cNvPr>
          <p:cNvSpPr/>
          <p:nvPr/>
        </p:nvSpPr>
        <p:spPr>
          <a:xfrm>
            <a:off x="6312900" y="1886409"/>
            <a:ext cx="998042" cy="41694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Sites como Catraca Livre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7F8CEC-67D9-4E4F-8B73-247A64927758}"/>
              </a:ext>
            </a:extLst>
          </p:cNvPr>
          <p:cNvSpPr/>
          <p:nvPr/>
        </p:nvSpPr>
        <p:spPr>
          <a:xfrm>
            <a:off x="3853739" y="618188"/>
            <a:ext cx="1411357" cy="704586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Estamos limitados ao consumir só o que nos é imposto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4CDE25B-A933-4C52-A46D-B536D64EECA6}"/>
              </a:ext>
            </a:extLst>
          </p:cNvPr>
          <p:cNvSpPr/>
          <p:nvPr/>
        </p:nvSpPr>
        <p:spPr>
          <a:xfrm>
            <a:off x="5671007" y="125604"/>
            <a:ext cx="1411357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As pessoas precisam apreciar mais a beleza no/do mundo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26E5934-960F-429B-BDFF-3408B15947B0}"/>
              </a:ext>
            </a:extLst>
          </p:cNvPr>
          <p:cNvSpPr/>
          <p:nvPr/>
        </p:nvSpPr>
        <p:spPr>
          <a:xfrm>
            <a:off x="3242601" y="2426870"/>
            <a:ext cx="1222277" cy="563231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Voluntário em curadorias de museu 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3416F0-C602-42AE-A2E3-AC992C995A76}"/>
              </a:ext>
            </a:extLst>
          </p:cNvPr>
          <p:cNvSpPr/>
          <p:nvPr/>
        </p:nvSpPr>
        <p:spPr>
          <a:xfrm>
            <a:off x="4598396" y="2496547"/>
            <a:ext cx="1492716" cy="537388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Vai ao cinema ao menos uma vez por semana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E521320-2BDE-42C3-83E5-830F4ABB5301}"/>
              </a:ext>
            </a:extLst>
          </p:cNvPr>
          <p:cNvSpPr/>
          <p:nvPr/>
        </p:nvSpPr>
        <p:spPr>
          <a:xfrm>
            <a:off x="2792526" y="1570283"/>
            <a:ext cx="937238" cy="411677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MPB, alternativo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706CF6F-FE10-4159-9879-42FA251FBAC9}"/>
              </a:ext>
            </a:extLst>
          </p:cNvPr>
          <p:cNvSpPr/>
          <p:nvPr/>
        </p:nvSpPr>
        <p:spPr>
          <a:xfrm>
            <a:off x="495837" y="2140447"/>
            <a:ext cx="1222277" cy="735723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Escuta muito sobre à falta de incentivo a cultura no Brasil </a:t>
            </a:r>
          </a:p>
        </p:txBody>
      </p: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933EE7A2-9084-4174-8C4D-BAFE671E86CE}"/>
              </a:ext>
            </a:extLst>
          </p:cNvPr>
          <p:cNvCxnSpPr>
            <a:cxnSpLocks/>
          </p:cNvCxnSpPr>
          <p:nvPr/>
        </p:nvCxnSpPr>
        <p:spPr>
          <a:xfrm flipH="1">
            <a:off x="0" y="3624920"/>
            <a:ext cx="9144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AC1C7B3A-BB11-4604-97E0-C4C7DB8FEAED}"/>
              </a:ext>
            </a:extLst>
          </p:cNvPr>
          <p:cNvCxnSpPr>
            <a:cxnSpLocks/>
          </p:cNvCxnSpPr>
          <p:nvPr/>
        </p:nvCxnSpPr>
        <p:spPr>
          <a:xfrm flipV="1">
            <a:off x="4434609" y="3629236"/>
            <a:ext cx="1" cy="15185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36046E-1045-42DF-8C84-395432EE8EBE}"/>
              </a:ext>
            </a:extLst>
          </p:cNvPr>
          <p:cNvSpPr/>
          <p:nvPr/>
        </p:nvSpPr>
        <p:spPr>
          <a:xfrm>
            <a:off x="-674" y="3629795"/>
            <a:ext cx="1465786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15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"/>
                <a:ea typeface="Segoe UI Black" panose="020B0A02040204020203" pitchFamily="34" charset="0"/>
                <a:cs typeface="Segoe UI Light" panose="020B0502040204020203" pitchFamily="34" charset="0"/>
              </a:rPr>
              <a:t>Quais as dores?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F364C30-48E7-4454-B52E-E13FFE735D64}"/>
              </a:ext>
            </a:extLst>
          </p:cNvPr>
          <p:cNvSpPr/>
          <p:nvPr/>
        </p:nvSpPr>
        <p:spPr>
          <a:xfrm>
            <a:off x="4572399" y="3631772"/>
            <a:ext cx="2106988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15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"/>
                <a:ea typeface="Segoe UI Black" panose="020B0A02040204020203" pitchFamily="34" charset="0"/>
                <a:cs typeface="Segoe UI Light" panose="020B0502040204020203" pitchFamily="34" charset="0"/>
              </a:rPr>
              <a:t>Quais as necessidades?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75D41B6-A21E-4C36-9C2E-E5F26D10D303}"/>
              </a:ext>
            </a:extLst>
          </p:cNvPr>
          <p:cNvSpPr/>
          <p:nvPr/>
        </p:nvSpPr>
        <p:spPr>
          <a:xfrm>
            <a:off x="1628437" y="3792205"/>
            <a:ext cx="1309884" cy="648616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Sempre cai na monotonia de estar em contato com as mesmas coisas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73472F0-4B10-4702-AF0D-BEE157DDBC03}"/>
              </a:ext>
            </a:extLst>
          </p:cNvPr>
          <p:cNvSpPr/>
          <p:nvPr/>
        </p:nvSpPr>
        <p:spPr>
          <a:xfrm>
            <a:off x="296412" y="4216957"/>
            <a:ext cx="1168237" cy="648616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Não acha conteúdo tão facilmente para consumir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85E9C2D-A396-4A08-A150-5E5E131F2D2A}"/>
              </a:ext>
            </a:extLst>
          </p:cNvPr>
          <p:cNvSpPr/>
          <p:nvPr/>
        </p:nvSpPr>
        <p:spPr>
          <a:xfrm>
            <a:off x="3098652" y="3974322"/>
            <a:ext cx="1262223" cy="798697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2">
                    <a:lumMod val="10000"/>
                  </a:schemeClr>
                </a:solidFill>
              </a:rPr>
              <a:t>As plataformas recomendam o que querem que ela veja, não o que quer ver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C4507C2-CE17-4F89-8EEE-442D23F9B3F4}"/>
              </a:ext>
            </a:extLst>
          </p:cNvPr>
          <p:cNvSpPr/>
          <p:nvPr/>
        </p:nvSpPr>
        <p:spPr>
          <a:xfrm>
            <a:off x="6091112" y="4005804"/>
            <a:ext cx="1220787" cy="620276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Se sente bem quando se depara com a Arte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DD1A9A6-DE5D-4226-AA85-D920BC7FD78F}"/>
              </a:ext>
            </a:extLst>
          </p:cNvPr>
          <p:cNvSpPr/>
          <p:nvPr/>
        </p:nvSpPr>
        <p:spPr>
          <a:xfrm>
            <a:off x="7519321" y="3695723"/>
            <a:ext cx="1146019" cy="620276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Estar mais próximo dos artistas que fazem seu estilo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0BC752E-24C6-410A-8945-0910A1988F8C}"/>
              </a:ext>
            </a:extLst>
          </p:cNvPr>
          <p:cNvSpPr/>
          <p:nvPr/>
        </p:nvSpPr>
        <p:spPr>
          <a:xfrm>
            <a:off x="7519322" y="4457731"/>
            <a:ext cx="1146022" cy="556870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Quer encontrar algo com o que se identifique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EBF6859-37EB-43B7-ACC3-C81D8151E99D}"/>
              </a:ext>
            </a:extLst>
          </p:cNvPr>
          <p:cNvSpPr/>
          <p:nvPr/>
        </p:nvSpPr>
        <p:spPr>
          <a:xfrm>
            <a:off x="4598396" y="4018595"/>
            <a:ext cx="1189658" cy="667381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Precisa de um conteúdo consistente e de qualidade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939CC96-F046-4030-926F-D2330DE41CE1}"/>
              </a:ext>
            </a:extLst>
          </p:cNvPr>
          <p:cNvSpPr/>
          <p:nvPr/>
        </p:nvSpPr>
        <p:spPr>
          <a:xfrm>
            <a:off x="7419958" y="1214193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Instagram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60A7E30-817B-4604-8B5D-133E2C043741}"/>
              </a:ext>
            </a:extLst>
          </p:cNvPr>
          <p:cNvSpPr/>
          <p:nvPr/>
        </p:nvSpPr>
        <p:spPr>
          <a:xfrm>
            <a:off x="6186307" y="1333908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Diversidade de Pessoas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CE1B754-F162-482C-8C1C-F7FAA19B0710}"/>
              </a:ext>
            </a:extLst>
          </p:cNvPr>
          <p:cNvSpPr/>
          <p:nvPr/>
        </p:nvSpPr>
        <p:spPr>
          <a:xfrm>
            <a:off x="7310942" y="2295062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Cinema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F87AC75-15AD-41D8-8878-6C66B02717E5}"/>
              </a:ext>
            </a:extLst>
          </p:cNvPr>
          <p:cNvSpPr/>
          <p:nvPr/>
        </p:nvSpPr>
        <p:spPr>
          <a:xfrm>
            <a:off x="7981232" y="1776506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Exposições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F546834D-2749-412E-88A1-72368C43D7B4}"/>
              </a:ext>
            </a:extLst>
          </p:cNvPr>
          <p:cNvSpPr/>
          <p:nvPr/>
        </p:nvSpPr>
        <p:spPr>
          <a:xfrm>
            <a:off x="7981232" y="595577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Usa </a:t>
            </a:r>
            <a:r>
              <a:rPr lang="pt-BR" sz="1050" dirty="0" err="1">
                <a:solidFill>
                  <a:schemeClr val="bg1"/>
                </a:solidFill>
              </a:rPr>
              <a:t>tumblr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FEAA0CA-F2CE-42FA-8855-D88D9CD59BF7}"/>
              </a:ext>
            </a:extLst>
          </p:cNvPr>
          <p:cNvSpPr/>
          <p:nvPr/>
        </p:nvSpPr>
        <p:spPr>
          <a:xfrm>
            <a:off x="296413" y="1512637"/>
            <a:ext cx="937238" cy="411677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Podcasts Variados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E03F6C2-18D7-4D34-B6F1-9C1B0F64989C}"/>
              </a:ext>
            </a:extLst>
          </p:cNvPr>
          <p:cNvSpPr/>
          <p:nvPr/>
        </p:nvSpPr>
        <p:spPr>
          <a:xfrm>
            <a:off x="1502322" y="1235508"/>
            <a:ext cx="1239827" cy="75107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Escuta sobre falhas na direção do ministério da cultura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50DB440B-9DD3-41E7-8E05-A624E54928F0}"/>
              </a:ext>
            </a:extLst>
          </p:cNvPr>
          <p:cNvSpPr/>
          <p:nvPr/>
        </p:nvSpPr>
        <p:spPr>
          <a:xfrm>
            <a:off x="3617396" y="3102523"/>
            <a:ext cx="1805504" cy="354215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Muito intenso e verdadeiro com as pessoas </a:t>
            </a:r>
          </a:p>
        </p:txBody>
      </p:sp>
      <p:pic>
        <p:nvPicPr>
          <p:cNvPr id="48" name="Imagem 47" descr="Uma imagem contendo espelho, desenho&#10;&#10;Descrição gerada automaticamente">
            <a:extLst>
              <a:ext uri="{FF2B5EF4-FFF2-40B4-BE49-F238E27FC236}">
                <a16:creationId xmlns:a16="http://schemas.microsoft.com/office/drawing/2014/main" id="{AB897844-7375-41E6-96C0-56D73A33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06" y="1411153"/>
            <a:ext cx="1226923" cy="8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4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Ambiente de versionamento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494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GitHub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7F0AE1-9D52-46FB-AECA-697F0889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4" y="590640"/>
            <a:ext cx="5054261" cy="26780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AC7646-3196-4D2A-B58C-33BF7DA8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35" y="1888517"/>
            <a:ext cx="5487565" cy="27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211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991850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Diagramas</a:t>
            </a:r>
            <a:endParaRPr sz="36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330557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de Solução High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67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98999" y="911700"/>
            <a:ext cx="2065971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Contexto e Problematização</a:t>
            </a:r>
            <a:endParaRPr sz="1800"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788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1000"/>
              </a:spcBef>
              <a:buNone/>
            </a:pPr>
            <a:r>
              <a:rPr lang="pt-BR" sz="1600" b="1" dirty="0"/>
              <a:t>PROBLEMATIZAÇÃO</a:t>
            </a:r>
            <a:endParaRPr lang="pt-BR" sz="1600" dirty="0"/>
          </a:p>
          <a:p>
            <a:pPr marL="0" lvl="0" indent="0">
              <a:spcBef>
                <a:spcPts val="1000"/>
              </a:spcBef>
              <a:buNone/>
            </a:pPr>
            <a:r>
              <a:rPr lang="pt-BR" sz="1600" dirty="0"/>
              <a:t>Dessa forma, os artistas, além de terem dificuldade para ingressar a esse mercado, não recebem incentivo monetário o suficiente.</a:t>
            </a:r>
            <a:endParaRPr sz="1600" b="1"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9445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pt-BR" sz="1600" b="1" dirty="0"/>
              <a:t>CONTEXTO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pt-BR" sz="1600" dirty="0"/>
              <a:t>A arte é insubstituível na nossa sociedade, ela abrange desde quadros que o deixam atônito até dramas que o deixa melancólico. Porém, mesmo ela representando tantas coisas, não é devidamente valorizada.</a:t>
            </a:r>
            <a:endParaRPr sz="16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6740619" y="736392"/>
            <a:ext cx="293240" cy="25756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1670647" y="1026196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9" name="Imagem 8" descr="Tela de um computador portátil&#10;&#10;Descrição gerada automaticamente">
            <a:extLst>
              <a:ext uri="{FF2B5EF4-FFF2-40B4-BE49-F238E27FC236}">
                <a16:creationId xmlns:a16="http://schemas.microsoft.com/office/drawing/2014/main" id="{9386B2A5-9A6F-4F22-AF46-3ED62B5D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70" y="2126268"/>
            <a:ext cx="2205810" cy="220581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6EB8D06-5BE8-4CC5-AB0B-CFDDF6C693E0}"/>
              </a:ext>
            </a:extLst>
          </p:cNvPr>
          <p:cNvSpPr/>
          <p:nvPr/>
        </p:nvSpPr>
        <p:spPr>
          <a:xfrm>
            <a:off x="6705971" y="2686097"/>
            <a:ext cx="1366854" cy="803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11" name="Imagem 10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AC81FDB5-6EBA-48AE-A625-2C38A746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3" y="502730"/>
            <a:ext cx="1060919" cy="556394"/>
          </a:xfrm>
          <a:prstGeom prst="rect">
            <a:avLst/>
          </a:prstGeom>
        </p:spPr>
      </p:pic>
      <p:pic>
        <p:nvPicPr>
          <p:cNvPr id="12" name="Imagem 11" descr="Uma imagem contendo desenho, comida, relógio&#10;&#10;Descrição gerada automaticamente">
            <a:extLst>
              <a:ext uri="{FF2B5EF4-FFF2-40B4-BE49-F238E27FC236}">
                <a16:creationId xmlns:a16="http://schemas.microsoft.com/office/drawing/2014/main" id="{B9B3D902-CA18-4947-A21C-6F754CDE7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8" t="762" r="28329" b="4110"/>
          <a:stretch/>
        </p:blipFill>
        <p:spPr>
          <a:xfrm>
            <a:off x="6692582" y="2672294"/>
            <a:ext cx="628650" cy="828715"/>
          </a:xfrm>
          <a:prstGeom prst="rect">
            <a:avLst/>
          </a:prstGeom>
        </p:spPr>
      </p:pic>
      <p:pic>
        <p:nvPicPr>
          <p:cNvPr id="13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B9C225E3-FCC0-4A97-B7DD-A26F7F6DD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57" y="954449"/>
            <a:ext cx="1060919" cy="732999"/>
          </a:xfrm>
          <a:prstGeom prst="rect">
            <a:avLst/>
          </a:prstGeom>
        </p:spPr>
      </p:pic>
      <p:pic>
        <p:nvPicPr>
          <p:cNvPr id="14" name="Imagem 13" descr="Uma imagem contendo gráfico, desenho&#10;&#10;Descrição gerada automaticamente">
            <a:extLst>
              <a:ext uri="{FF2B5EF4-FFF2-40B4-BE49-F238E27FC236}">
                <a16:creationId xmlns:a16="http://schemas.microsoft.com/office/drawing/2014/main" id="{055C7C65-FD80-4B92-892A-549311811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78" y="2718220"/>
            <a:ext cx="971550" cy="971550"/>
          </a:xfrm>
          <a:prstGeom prst="rect">
            <a:avLst/>
          </a:prstGeom>
        </p:spPr>
      </p:pic>
      <p:pic>
        <p:nvPicPr>
          <p:cNvPr id="15" name="Imagem 14" descr="Computador portátil em cima de uma superfície branca&#10;&#10;Descrição gerada automaticamente">
            <a:extLst>
              <a:ext uri="{FF2B5EF4-FFF2-40B4-BE49-F238E27FC236}">
                <a16:creationId xmlns:a16="http://schemas.microsoft.com/office/drawing/2014/main" id="{13A72EAF-1169-475B-8181-7DCD7A2CB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453" y="2738645"/>
            <a:ext cx="1261851" cy="1261851"/>
          </a:xfrm>
          <a:prstGeom prst="rect">
            <a:avLst/>
          </a:prstGeom>
        </p:spPr>
      </p:pic>
      <p:pic>
        <p:nvPicPr>
          <p:cNvPr id="16" name="Imagem 15" descr="Uma imagem contendo relógio&#10;&#10;Descrição gerada automaticamente">
            <a:extLst>
              <a:ext uri="{FF2B5EF4-FFF2-40B4-BE49-F238E27FC236}">
                <a16:creationId xmlns:a16="http://schemas.microsoft.com/office/drawing/2014/main" id="{5045C767-BB8F-43B3-B972-062AF17EE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228" y="736392"/>
            <a:ext cx="1261851" cy="1261851"/>
          </a:xfrm>
          <a:prstGeom prst="rect">
            <a:avLst/>
          </a:prstGeom>
        </p:spPr>
      </p:pic>
      <p:sp>
        <p:nvSpPr>
          <p:cNvPr id="17" name="Nuvem 16">
            <a:extLst>
              <a:ext uri="{FF2B5EF4-FFF2-40B4-BE49-F238E27FC236}">
                <a16:creationId xmlns:a16="http://schemas.microsoft.com/office/drawing/2014/main" id="{B3FC99E5-5196-401F-AD45-D13012EB29D3}"/>
              </a:ext>
            </a:extLst>
          </p:cNvPr>
          <p:cNvSpPr/>
          <p:nvPr/>
        </p:nvSpPr>
        <p:spPr>
          <a:xfrm>
            <a:off x="3159913" y="665208"/>
            <a:ext cx="2998694" cy="179358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18" name="Imagem 17" descr="Uma imagem contendo placar&#10;&#10;Descrição gerada automaticamente">
            <a:extLst>
              <a:ext uri="{FF2B5EF4-FFF2-40B4-BE49-F238E27FC236}">
                <a16:creationId xmlns:a16="http://schemas.microsoft.com/office/drawing/2014/main" id="{C70DCB2A-C37E-47E7-8086-C95631C60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946" y="821687"/>
            <a:ext cx="733000" cy="733000"/>
          </a:xfrm>
          <a:prstGeom prst="rect">
            <a:avLst/>
          </a:prstGeom>
        </p:spPr>
      </p:pic>
      <p:pic>
        <p:nvPicPr>
          <p:cNvPr id="19" name="Imagem 18" descr="Uma imagem contendo desenho, monitor, tela, televisão&#10;&#10;Descrição gerada automaticamente">
            <a:extLst>
              <a:ext uri="{FF2B5EF4-FFF2-40B4-BE49-F238E27FC236}">
                <a16:creationId xmlns:a16="http://schemas.microsoft.com/office/drawing/2014/main" id="{1D001149-B16E-4123-888B-5F6976745F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065" y="1703616"/>
            <a:ext cx="840935" cy="47348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6DCB5D7-7F33-4C7D-A5AB-DEE7F96A3BC3}"/>
              </a:ext>
            </a:extLst>
          </p:cNvPr>
          <p:cNvSpPr txBox="1"/>
          <p:nvPr/>
        </p:nvSpPr>
        <p:spPr>
          <a:xfrm rot="19792089">
            <a:off x="2773128" y="2269509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sp>
        <p:nvSpPr>
          <p:cNvPr id="21" name="Retângulo Arredondado 24">
            <a:extLst>
              <a:ext uri="{FF2B5EF4-FFF2-40B4-BE49-F238E27FC236}">
                <a16:creationId xmlns:a16="http://schemas.microsoft.com/office/drawing/2014/main" id="{1581E9D3-1006-4981-9E8C-8C08EE94DC63}"/>
              </a:ext>
            </a:extLst>
          </p:cNvPr>
          <p:cNvSpPr/>
          <p:nvPr/>
        </p:nvSpPr>
        <p:spPr>
          <a:xfrm>
            <a:off x="568523" y="2104506"/>
            <a:ext cx="2122298" cy="219897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2" name="Retângulo Arredondado 25">
            <a:extLst>
              <a:ext uri="{FF2B5EF4-FFF2-40B4-BE49-F238E27FC236}">
                <a16:creationId xmlns:a16="http://schemas.microsoft.com/office/drawing/2014/main" id="{0DB08CCC-FDA9-4FD9-BBD3-F968C834A87D}"/>
              </a:ext>
            </a:extLst>
          </p:cNvPr>
          <p:cNvSpPr/>
          <p:nvPr/>
        </p:nvSpPr>
        <p:spPr>
          <a:xfrm>
            <a:off x="6352443" y="2162962"/>
            <a:ext cx="2193549" cy="219897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cxnSp>
        <p:nvCxnSpPr>
          <p:cNvPr id="23" name="Conector Angulado 34">
            <a:extLst>
              <a:ext uri="{FF2B5EF4-FFF2-40B4-BE49-F238E27FC236}">
                <a16:creationId xmlns:a16="http://schemas.microsoft.com/office/drawing/2014/main" id="{CC760E49-9024-49FC-8918-E944725163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97321" y="1041720"/>
            <a:ext cx="493663" cy="156941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38">
            <a:extLst>
              <a:ext uri="{FF2B5EF4-FFF2-40B4-BE49-F238E27FC236}">
                <a16:creationId xmlns:a16="http://schemas.microsoft.com/office/drawing/2014/main" id="{DC30FB1C-9D4A-4A06-9147-E30903E303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54597" y="1289798"/>
            <a:ext cx="493663" cy="1227701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216F644-B50C-4114-A5D1-B5C6EC3ED87B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690821" y="2287484"/>
            <a:ext cx="1040244" cy="91651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A70DCA-085E-436F-81E0-78DA65B2505C}"/>
              </a:ext>
            </a:extLst>
          </p:cNvPr>
          <p:cNvSpPr txBox="1"/>
          <p:nvPr/>
        </p:nvSpPr>
        <p:spPr>
          <a:xfrm rot="19856585">
            <a:off x="2929199" y="2181790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41AD62C-52B1-4961-8390-5F45C3FF62A7}"/>
              </a:ext>
            </a:extLst>
          </p:cNvPr>
          <p:cNvSpPr txBox="1"/>
          <p:nvPr/>
        </p:nvSpPr>
        <p:spPr>
          <a:xfrm>
            <a:off x="914401" y="4000496"/>
            <a:ext cx="798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Usuário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95C241B-E177-432F-B7A2-100290AE74B1}"/>
              </a:ext>
            </a:extLst>
          </p:cNvPr>
          <p:cNvSpPr txBox="1"/>
          <p:nvPr/>
        </p:nvSpPr>
        <p:spPr>
          <a:xfrm>
            <a:off x="6902296" y="3884703"/>
            <a:ext cx="798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Artista</a:t>
            </a:r>
          </a:p>
        </p:txBody>
      </p:sp>
      <p:pic>
        <p:nvPicPr>
          <p:cNvPr id="1026" name="Picture 2" descr="Pagseguro Logo.">
            <a:extLst>
              <a:ext uri="{FF2B5EF4-FFF2-40B4-BE49-F238E27FC236}">
                <a16:creationId xmlns:a16="http://schemas.microsoft.com/office/drawing/2014/main" id="{1AB99A5C-49DB-4720-9828-4405FBB5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47" y="1686087"/>
            <a:ext cx="950877" cy="1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6F324AB-A549-4308-9DF4-D674558A7D7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374850" y="2394784"/>
            <a:ext cx="977593" cy="8676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BFDAE32-9A4E-4BFA-BB9D-2095FA0768D4}"/>
              </a:ext>
            </a:extLst>
          </p:cNvPr>
          <p:cNvSpPr txBox="1"/>
          <p:nvPr/>
        </p:nvSpPr>
        <p:spPr>
          <a:xfrm rot="2089232">
            <a:off x="5621637" y="2149779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D51E24D7-84E5-4DA7-ACEF-F1E4E8412C59}"/>
              </a:ext>
            </a:extLst>
          </p:cNvPr>
          <p:cNvSpPr txBox="1"/>
          <p:nvPr/>
        </p:nvSpPr>
        <p:spPr>
          <a:xfrm rot="1984207">
            <a:off x="5789657" y="2259631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pic>
        <p:nvPicPr>
          <p:cNvPr id="80" name="Imagem 79" descr="Uma imagem contendo relógio&#10;&#10;Descrição gerada automaticamente">
            <a:extLst>
              <a:ext uri="{FF2B5EF4-FFF2-40B4-BE49-F238E27FC236}">
                <a16:creationId xmlns:a16="http://schemas.microsoft.com/office/drawing/2014/main" id="{594B2899-7B1C-43B3-93CA-9C4D1E08C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2443" y="769025"/>
            <a:ext cx="1261851" cy="12618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de Solução </a:t>
            </a:r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725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m 63" descr="Uma imagem contendo gráfico, desenho&#10;&#10;Descrição gerada automaticamente">
            <a:extLst>
              <a:ext uri="{FF2B5EF4-FFF2-40B4-BE49-F238E27FC236}">
                <a16:creationId xmlns:a16="http://schemas.microsoft.com/office/drawing/2014/main" id="{AAB30483-7FAC-49C9-AAE1-0B77543C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47" y="3663264"/>
            <a:ext cx="397158" cy="397158"/>
          </a:xfrm>
          <a:prstGeom prst="rect">
            <a:avLst/>
          </a:prstGeom>
        </p:spPr>
      </p:pic>
      <p:pic>
        <p:nvPicPr>
          <p:cNvPr id="65" name="Imagem 64" descr="Computador portátil em cima de uma superfície branca&#10;&#10;Descrição gerada automaticamente">
            <a:extLst>
              <a:ext uri="{FF2B5EF4-FFF2-40B4-BE49-F238E27FC236}">
                <a16:creationId xmlns:a16="http://schemas.microsoft.com/office/drawing/2014/main" id="{872D54EF-83E7-4CF3-80E8-7E8BD2B66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56" y="3848667"/>
            <a:ext cx="515830" cy="515830"/>
          </a:xfrm>
          <a:prstGeom prst="rect">
            <a:avLst/>
          </a:prstGeom>
        </p:spPr>
      </p:pic>
      <p:sp>
        <p:nvSpPr>
          <p:cNvPr id="68" name="Retângulo Arredondado 24">
            <a:extLst>
              <a:ext uri="{FF2B5EF4-FFF2-40B4-BE49-F238E27FC236}">
                <a16:creationId xmlns:a16="http://schemas.microsoft.com/office/drawing/2014/main" id="{3F7E24CD-3056-4688-AAB1-092C050A36E3}"/>
              </a:ext>
            </a:extLst>
          </p:cNvPr>
          <p:cNvSpPr/>
          <p:nvPr/>
        </p:nvSpPr>
        <p:spPr>
          <a:xfrm>
            <a:off x="1178752" y="3430050"/>
            <a:ext cx="1155174" cy="111884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76" name="Imagem 75" descr="Tela de um computador portátil&#10;&#10;Descrição gerada automaticamente">
            <a:extLst>
              <a:ext uri="{FF2B5EF4-FFF2-40B4-BE49-F238E27FC236}">
                <a16:creationId xmlns:a16="http://schemas.microsoft.com/office/drawing/2014/main" id="{F55305A8-E8A1-4195-88B4-3BBF75F26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36" y="3431268"/>
            <a:ext cx="931432" cy="931432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A05907CB-4E34-4070-B2E8-837EEF0C03C5}"/>
              </a:ext>
            </a:extLst>
          </p:cNvPr>
          <p:cNvSpPr/>
          <p:nvPr/>
        </p:nvSpPr>
        <p:spPr>
          <a:xfrm>
            <a:off x="2742767" y="3686520"/>
            <a:ext cx="571569" cy="324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78" name="Imagem 77" descr="Uma imagem contendo desenho, comida, relógio&#10;&#10;Descrição gerada automaticamente">
            <a:extLst>
              <a:ext uri="{FF2B5EF4-FFF2-40B4-BE49-F238E27FC236}">
                <a16:creationId xmlns:a16="http://schemas.microsoft.com/office/drawing/2014/main" id="{4B5AED0A-D68B-4029-A493-528803447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68" t="762" r="28329" b="4110"/>
          <a:stretch/>
        </p:blipFill>
        <p:spPr>
          <a:xfrm>
            <a:off x="2742767" y="3663033"/>
            <a:ext cx="263821" cy="347780"/>
          </a:xfrm>
          <a:prstGeom prst="rect">
            <a:avLst/>
          </a:prstGeom>
        </p:spPr>
      </p:pic>
      <p:sp>
        <p:nvSpPr>
          <p:cNvPr id="81" name="Retângulo Arredondado 24">
            <a:extLst>
              <a:ext uri="{FF2B5EF4-FFF2-40B4-BE49-F238E27FC236}">
                <a16:creationId xmlns:a16="http://schemas.microsoft.com/office/drawing/2014/main" id="{CD5DDFC9-536D-4706-9568-DA169795CD2D}"/>
              </a:ext>
            </a:extLst>
          </p:cNvPr>
          <p:cNvSpPr/>
          <p:nvPr/>
        </p:nvSpPr>
        <p:spPr>
          <a:xfrm>
            <a:off x="2464039" y="3430050"/>
            <a:ext cx="1155174" cy="111884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5037F94E-03A3-4783-9414-288CBA0B4DA9}"/>
              </a:ext>
            </a:extLst>
          </p:cNvPr>
          <p:cNvSpPr/>
          <p:nvPr/>
        </p:nvSpPr>
        <p:spPr>
          <a:xfrm>
            <a:off x="2684199" y="4230866"/>
            <a:ext cx="688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Artista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A9F2A6-9EB2-4238-BF8B-A7D738C95135}"/>
              </a:ext>
            </a:extLst>
          </p:cNvPr>
          <p:cNvSpPr/>
          <p:nvPr/>
        </p:nvSpPr>
        <p:spPr>
          <a:xfrm>
            <a:off x="1353984" y="4245825"/>
            <a:ext cx="772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Público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5" name="Imagem 84" descr="Uma imagem com desenho&#10;&#10;Descrição gerada automaticamente">
            <a:extLst>
              <a:ext uri="{FF2B5EF4-FFF2-40B4-BE49-F238E27FC236}">
                <a16:creationId xmlns:a16="http://schemas.microsoft.com/office/drawing/2014/main" id="{941DA261-ED01-4C2F-B741-452B3FBF6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99" y="2423208"/>
            <a:ext cx="710766" cy="331784"/>
          </a:xfrm>
          <a:prstGeom prst="rect">
            <a:avLst/>
          </a:prstGeom>
        </p:spPr>
      </p:pic>
      <p:sp>
        <p:nvSpPr>
          <p:cNvPr id="86" name="Retângulo Arredondado 24">
            <a:extLst>
              <a:ext uri="{FF2B5EF4-FFF2-40B4-BE49-F238E27FC236}">
                <a16:creationId xmlns:a16="http://schemas.microsoft.com/office/drawing/2014/main" id="{A18BC1C1-1A32-4DC6-9DC9-A87391D894CD}"/>
              </a:ext>
            </a:extLst>
          </p:cNvPr>
          <p:cNvSpPr/>
          <p:nvPr/>
        </p:nvSpPr>
        <p:spPr>
          <a:xfrm>
            <a:off x="1533882" y="2368470"/>
            <a:ext cx="1398346" cy="51583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87" name="Imagem 86" descr="Uma imagem contendo desenho, monitor, tela, televisão&#10;&#10;Descrição gerada automaticamente">
            <a:extLst>
              <a:ext uri="{FF2B5EF4-FFF2-40B4-BE49-F238E27FC236}">
                <a16:creationId xmlns:a16="http://schemas.microsoft.com/office/drawing/2014/main" id="{26C789E5-9E97-4A34-B313-1660EC98C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143" y="2385632"/>
            <a:ext cx="632734" cy="356257"/>
          </a:xfrm>
          <a:prstGeom prst="rect">
            <a:avLst/>
          </a:prstGeom>
        </p:spPr>
      </p:pic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70A54738-D66D-4109-9D29-92370FFFC239}"/>
              </a:ext>
            </a:extLst>
          </p:cNvPr>
          <p:cNvCxnSpPr>
            <a:cxnSpLocks/>
          </p:cNvCxnSpPr>
          <p:nvPr/>
        </p:nvCxnSpPr>
        <p:spPr>
          <a:xfrm>
            <a:off x="3141609" y="2797298"/>
            <a:ext cx="292791" cy="354098"/>
          </a:xfrm>
          <a:prstGeom prst="bentConnector2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E38073F1-27D7-4431-B495-564EE36A5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2109" y="2781701"/>
            <a:ext cx="341417" cy="354099"/>
          </a:xfrm>
          <a:prstGeom prst="bentConnector2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EE60BC5-1CBE-4E52-BB88-C8FD94DC6728}"/>
              </a:ext>
            </a:extLst>
          </p:cNvPr>
          <p:cNvSpPr txBox="1"/>
          <p:nvPr/>
        </p:nvSpPr>
        <p:spPr>
          <a:xfrm>
            <a:off x="1726683" y="2623263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Front-</a:t>
            </a:r>
            <a:r>
              <a:rPr lang="pt-BR" dirty="0" err="1">
                <a:solidFill>
                  <a:schemeClr val="bg1"/>
                </a:solidFill>
              </a:rPr>
              <a:t>end</a:t>
            </a:r>
            <a:endParaRPr lang="pt-BR" sz="1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2637A95E-03A9-474D-9525-2760885D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42" y="1354036"/>
            <a:ext cx="1024302" cy="2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CaixaDeTexto 93">
            <a:extLst>
              <a:ext uri="{FF2B5EF4-FFF2-40B4-BE49-F238E27FC236}">
                <a16:creationId xmlns:a16="http://schemas.microsoft.com/office/drawing/2014/main" id="{DE695B28-2FA9-4D85-9664-C7FD85743DF1}"/>
              </a:ext>
            </a:extLst>
          </p:cNvPr>
          <p:cNvSpPr txBox="1"/>
          <p:nvPr/>
        </p:nvSpPr>
        <p:spPr>
          <a:xfrm>
            <a:off x="1740033" y="1577420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Back-</a:t>
            </a:r>
            <a:r>
              <a:rPr lang="pt-BR" dirty="0" err="1">
                <a:solidFill>
                  <a:schemeClr val="bg1"/>
                </a:solidFill>
              </a:rPr>
              <a:t>end</a:t>
            </a:r>
            <a:endParaRPr lang="pt-BR" sz="1050" dirty="0">
              <a:solidFill>
                <a:schemeClr val="bg1"/>
              </a:solidFill>
            </a:endParaRP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85669644-C0B5-4B39-ADB2-60CE26BB51B1}"/>
              </a:ext>
            </a:extLst>
          </p:cNvPr>
          <p:cNvCxnSpPr>
            <a:cxnSpLocks/>
          </p:cNvCxnSpPr>
          <p:nvPr/>
        </p:nvCxnSpPr>
        <p:spPr>
          <a:xfrm flipV="1">
            <a:off x="1900182" y="1958603"/>
            <a:ext cx="0" cy="206926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8F41BB57-129A-4EAB-8277-C0345C83E919}"/>
              </a:ext>
            </a:extLst>
          </p:cNvPr>
          <p:cNvCxnSpPr>
            <a:cxnSpLocks/>
          </p:cNvCxnSpPr>
          <p:nvPr/>
        </p:nvCxnSpPr>
        <p:spPr>
          <a:xfrm flipV="1">
            <a:off x="2731195" y="1966764"/>
            <a:ext cx="0" cy="206926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Hexágono 37">
            <a:extLst>
              <a:ext uri="{FF2B5EF4-FFF2-40B4-BE49-F238E27FC236}">
                <a16:creationId xmlns:a16="http://schemas.microsoft.com/office/drawing/2014/main" id="{A2CB45B0-4A75-44C3-9BDA-A3B73E2FD419}"/>
              </a:ext>
            </a:extLst>
          </p:cNvPr>
          <p:cNvSpPr/>
          <p:nvPr/>
        </p:nvSpPr>
        <p:spPr>
          <a:xfrm>
            <a:off x="545825" y="481149"/>
            <a:ext cx="981310" cy="797716"/>
          </a:xfrm>
          <a:prstGeom prst="hexago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Retângulo Arredondado 24">
            <a:extLst>
              <a:ext uri="{FF2B5EF4-FFF2-40B4-BE49-F238E27FC236}">
                <a16:creationId xmlns:a16="http://schemas.microsoft.com/office/drawing/2014/main" id="{0275E3C2-0785-490D-93AF-F8B6CFD0CF8F}"/>
              </a:ext>
            </a:extLst>
          </p:cNvPr>
          <p:cNvSpPr/>
          <p:nvPr/>
        </p:nvSpPr>
        <p:spPr>
          <a:xfrm>
            <a:off x="1558149" y="1336158"/>
            <a:ext cx="1398346" cy="51583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078590B-2C75-41C7-BA91-86F8377508FA}"/>
              </a:ext>
            </a:extLst>
          </p:cNvPr>
          <p:cNvSpPr txBox="1"/>
          <p:nvPr/>
        </p:nvSpPr>
        <p:spPr>
          <a:xfrm>
            <a:off x="657374" y="620295"/>
            <a:ext cx="915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Chat</a:t>
            </a:r>
            <a:r>
              <a:rPr lang="pt-BR" dirty="0"/>
              <a:t> Service</a:t>
            </a:r>
          </a:p>
        </p:txBody>
      </p:sp>
      <p:sp>
        <p:nvSpPr>
          <p:cNvPr id="107" name="Hexágono 106">
            <a:extLst>
              <a:ext uri="{FF2B5EF4-FFF2-40B4-BE49-F238E27FC236}">
                <a16:creationId xmlns:a16="http://schemas.microsoft.com/office/drawing/2014/main" id="{B53E88CB-F0AF-4DE2-8A37-07EB4569FD8F}"/>
              </a:ext>
            </a:extLst>
          </p:cNvPr>
          <p:cNvSpPr/>
          <p:nvPr/>
        </p:nvSpPr>
        <p:spPr>
          <a:xfrm>
            <a:off x="4015946" y="648597"/>
            <a:ext cx="977815" cy="840025"/>
          </a:xfrm>
          <a:prstGeom prst="hexago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54E9766D-99E6-474E-BD00-B7A256E645EC}"/>
              </a:ext>
            </a:extLst>
          </p:cNvPr>
          <p:cNvSpPr txBox="1"/>
          <p:nvPr/>
        </p:nvSpPr>
        <p:spPr>
          <a:xfrm>
            <a:off x="3995282" y="824195"/>
            <a:ext cx="112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Pagamentos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F7B4A267-FBBB-4832-8FCE-357E0B480903}"/>
              </a:ext>
            </a:extLst>
          </p:cNvPr>
          <p:cNvSpPr/>
          <p:nvPr/>
        </p:nvSpPr>
        <p:spPr>
          <a:xfrm>
            <a:off x="4113559" y="1068609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101" name="Conector: Angulado 100">
            <a:extLst>
              <a:ext uri="{FF2B5EF4-FFF2-40B4-BE49-F238E27FC236}">
                <a16:creationId xmlns:a16="http://schemas.microsoft.com/office/drawing/2014/main" id="{081C2902-5AEC-48BB-AC79-6A6A893DC4B9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076485" y="1079610"/>
            <a:ext cx="939459" cy="453320"/>
          </a:xfrm>
          <a:prstGeom prst="bentConnector3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Hexágono 113">
            <a:extLst>
              <a:ext uri="{FF2B5EF4-FFF2-40B4-BE49-F238E27FC236}">
                <a16:creationId xmlns:a16="http://schemas.microsoft.com/office/drawing/2014/main" id="{73294A24-2DE7-481A-93AE-93477BA4F550}"/>
              </a:ext>
            </a:extLst>
          </p:cNvPr>
          <p:cNvSpPr/>
          <p:nvPr/>
        </p:nvSpPr>
        <p:spPr>
          <a:xfrm>
            <a:off x="4049411" y="1908376"/>
            <a:ext cx="977815" cy="840025"/>
          </a:xfrm>
          <a:prstGeom prst="hexago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25203BC4-8E14-4FA7-867F-3376A3288760}"/>
              </a:ext>
            </a:extLst>
          </p:cNvPr>
          <p:cNvSpPr/>
          <p:nvPr/>
        </p:nvSpPr>
        <p:spPr>
          <a:xfrm>
            <a:off x="4128592" y="2117453"/>
            <a:ext cx="8902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Portfólio</a:t>
            </a:r>
          </a:p>
          <a:p>
            <a:r>
              <a:rPr lang="pt-BR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Service</a:t>
            </a:r>
            <a:endParaRPr lang="pt-BR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38BF4307-8968-428F-8145-6BE54169096A}"/>
              </a:ext>
            </a:extLst>
          </p:cNvPr>
          <p:cNvGrpSpPr/>
          <p:nvPr/>
        </p:nvGrpSpPr>
        <p:grpSpPr>
          <a:xfrm>
            <a:off x="7211311" y="749972"/>
            <a:ext cx="1123614" cy="702444"/>
            <a:chOff x="3315610" y="502212"/>
            <a:chExt cx="1314370" cy="824467"/>
          </a:xfrm>
        </p:grpSpPr>
        <p:pic>
          <p:nvPicPr>
            <p:cNvPr id="128" name="Imagem 127">
              <a:extLst>
                <a:ext uri="{FF2B5EF4-FFF2-40B4-BE49-F238E27FC236}">
                  <a16:creationId xmlns:a16="http://schemas.microsoft.com/office/drawing/2014/main" id="{E290481B-AE93-4B97-AE0B-7C70AD45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610" y="502212"/>
              <a:ext cx="726986" cy="726986"/>
            </a:xfrm>
            <a:prstGeom prst="rect">
              <a:avLst/>
            </a:prstGeom>
          </p:spPr>
        </p:pic>
        <p:pic>
          <p:nvPicPr>
            <p:cNvPr id="129" name="Picture 2" descr="Pagseguro Logo.">
              <a:extLst>
                <a:ext uri="{FF2B5EF4-FFF2-40B4-BE49-F238E27FC236}">
                  <a16:creationId xmlns:a16="http://schemas.microsoft.com/office/drawing/2014/main" id="{9B0299BC-835F-4ECF-9475-5A3E1F628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103" y="1131716"/>
              <a:ext cx="950877" cy="194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4" name="Conector de Seta Reta 1023">
            <a:extLst>
              <a:ext uri="{FF2B5EF4-FFF2-40B4-BE49-F238E27FC236}">
                <a16:creationId xmlns:a16="http://schemas.microsoft.com/office/drawing/2014/main" id="{C485FB00-C6DD-458F-8701-AEA1B2C8049E}"/>
              </a:ext>
            </a:extLst>
          </p:cNvPr>
          <p:cNvCxnSpPr>
            <a:cxnSpLocks/>
            <a:endCxn id="128" idx="1"/>
          </p:cNvCxnSpPr>
          <p:nvPr/>
        </p:nvCxnSpPr>
        <p:spPr>
          <a:xfrm flipV="1">
            <a:off x="4993759" y="1059667"/>
            <a:ext cx="2217552" cy="8942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75CC9740-0422-4031-9331-C79534A9039D}"/>
              </a:ext>
            </a:extLst>
          </p:cNvPr>
          <p:cNvSpPr txBox="1"/>
          <p:nvPr/>
        </p:nvSpPr>
        <p:spPr>
          <a:xfrm>
            <a:off x="5428081" y="771832"/>
            <a:ext cx="12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RestAPI</a:t>
            </a:r>
          </a:p>
        </p:txBody>
      </p:sp>
      <p:cxnSp>
        <p:nvCxnSpPr>
          <p:cNvPr id="1029" name="Conector: Angulado 1028">
            <a:extLst>
              <a:ext uri="{FF2B5EF4-FFF2-40B4-BE49-F238E27FC236}">
                <a16:creationId xmlns:a16="http://schemas.microsoft.com/office/drawing/2014/main" id="{B22AC30E-23FB-43AB-8752-E00706BC2164}"/>
              </a:ext>
            </a:extLst>
          </p:cNvPr>
          <p:cNvCxnSpPr>
            <a:cxnSpLocks/>
          </p:cNvCxnSpPr>
          <p:nvPr/>
        </p:nvCxnSpPr>
        <p:spPr>
          <a:xfrm>
            <a:off x="4995569" y="1076301"/>
            <a:ext cx="2260232" cy="1063820"/>
          </a:xfrm>
          <a:prstGeom prst="bentConnector3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3D34252-88A3-41ED-9275-1430794397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8116" y="1803475"/>
            <a:ext cx="1227868" cy="974223"/>
          </a:xfrm>
          <a:prstGeom prst="rect">
            <a:avLst/>
          </a:prstGeom>
        </p:spPr>
      </p:pic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12C16374-53FE-4591-89B6-B9EB0C16462A}"/>
              </a:ext>
            </a:extLst>
          </p:cNvPr>
          <p:cNvGrpSpPr/>
          <p:nvPr/>
        </p:nvGrpSpPr>
        <p:grpSpPr>
          <a:xfrm>
            <a:off x="7042415" y="3068941"/>
            <a:ext cx="1093569" cy="867553"/>
            <a:chOff x="64717" y="496198"/>
            <a:chExt cx="1644434" cy="1130536"/>
          </a:xfrm>
        </p:grpSpPr>
        <p:pic>
          <p:nvPicPr>
            <p:cNvPr id="145" name="Imagem 144" descr="Uma imagem contendo placar&#10;&#10;Descrição gerada automaticamente">
              <a:extLst>
                <a:ext uri="{FF2B5EF4-FFF2-40B4-BE49-F238E27FC236}">
                  <a16:creationId xmlns:a16="http://schemas.microsoft.com/office/drawing/2014/main" id="{EDA1A5BB-3338-4CAC-958C-B6EE9DD9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035" y="496198"/>
              <a:ext cx="733000" cy="733000"/>
            </a:xfrm>
            <a:prstGeom prst="rect">
              <a:avLst/>
            </a:prstGeom>
          </p:spPr>
        </p:pic>
        <p:pic>
          <p:nvPicPr>
            <p:cNvPr id="146" name="Imagem 145" descr="Uma imagem contendo luz, desenho&#10;&#10;Descrição gerada automaticamente">
              <a:extLst>
                <a:ext uri="{FF2B5EF4-FFF2-40B4-BE49-F238E27FC236}">
                  <a16:creationId xmlns:a16="http://schemas.microsoft.com/office/drawing/2014/main" id="{5C4A27C1-16FF-43CB-9AD4-FD349DACA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4535" y="954397"/>
              <a:ext cx="754616" cy="395755"/>
            </a:xfrm>
            <a:prstGeom prst="rect">
              <a:avLst/>
            </a:prstGeom>
          </p:spPr>
        </p:pic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11553892-90AC-4569-9E41-E13A0354A8EB}"/>
                </a:ext>
              </a:extLst>
            </p:cNvPr>
            <p:cNvSpPr txBox="1"/>
            <p:nvPr/>
          </p:nvSpPr>
          <p:spPr>
            <a:xfrm>
              <a:off x="64717" y="1285822"/>
              <a:ext cx="1644434" cy="34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  <a:cs typeface="Segoe UI Light" panose="020B0502040204020203" pitchFamily="34" charset="0"/>
                </a:rPr>
                <a:t>Mise en scène</a:t>
              </a:r>
            </a:p>
          </p:txBody>
        </p:sp>
      </p:grpSp>
      <p:cxnSp>
        <p:nvCxnSpPr>
          <p:cNvPr id="1035" name="Conector: Angulado 1034">
            <a:extLst>
              <a:ext uri="{FF2B5EF4-FFF2-40B4-BE49-F238E27FC236}">
                <a16:creationId xmlns:a16="http://schemas.microsoft.com/office/drawing/2014/main" id="{E0075406-576D-40E3-A39D-C7C4395AFC05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018865" y="2363675"/>
            <a:ext cx="2204252" cy="1221205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F5AAFF8C-91EE-4CE1-BE67-EF2EB266B752}"/>
              </a:ext>
            </a:extLst>
          </p:cNvPr>
          <p:cNvSpPr/>
          <p:nvPr/>
        </p:nvSpPr>
        <p:spPr>
          <a:xfrm>
            <a:off x="799415" y="3157329"/>
            <a:ext cx="3205654" cy="1470890"/>
          </a:xfrm>
          <a:prstGeom prst="rect">
            <a:avLst/>
          </a:prstGeom>
          <a:noFill/>
          <a:ln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4503FE6-6FF6-4BEF-AAFF-BCA6F0F71009}"/>
              </a:ext>
            </a:extLst>
          </p:cNvPr>
          <p:cNvSpPr txBox="1"/>
          <p:nvPr/>
        </p:nvSpPr>
        <p:spPr>
          <a:xfrm>
            <a:off x="1709685" y="3145462"/>
            <a:ext cx="1466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Usuários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05C094E2-D830-47F2-B3E2-187862978126}"/>
              </a:ext>
            </a:extLst>
          </p:cNvPr>
          <p:cNvSpPr/>
          <p:nvPr/>
        </p:nvSpPr>
        <p:spPr>
          <a:xfrm>
            <a:off x="1401115" y="2166626"/>
            <a:ext cx="1686366" cy="860609"/>
          </a:xfrm>
          <a:prstGeom prst="rect">
            <a:avLst/>
          </a:prstGeom>
          <a:noFill/>
          <a:ln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ED6D9EF-54D2-4360-B87B-040CB00A05E3}"/>
              </a:ext>
            </a:extLst>
          </p:cNvPr>
          <p:cNvSpPr txBox="1"/>
          <p:nvPr/>
        </p:nvSpPr>
        <p:spPr>
          <a:xfrm>
            <a:off x="1874336" y="2120770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View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0CA42865-E9B0-40CB-9E5A-47102DC5C0A6}"/>
              </a:ext>
            </a:extLst>
          </p:cNvPr>
          <p:cNvSpPr/>
          <p:nvPr/>
        </p:nvSpPr>
        <p:spPr>
          <a:xfrm>
            <a:off x="1436500" y="1157483"/>
            <a:ext cx="1639985" cy="750893"/>
          </a:xfrm>
          <a:prstGeom prst="rect">
            <a:avLst/>
          </a:prstGeom>
          <a:noFill/>
          <a:ln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B5A2608B-39BE-41FA-95A2-5E09C886D154}"/>
              </a:ext>
            </a:extLst>
          </p:cNvPr>
          <p:cNvSpPr txBox="1"/>
          <p:nvPr/>
        </p:nvSpPr>
        <p:spPr>
          <a:xfrm>
            <a:off x="1840702" y="1110189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Controll</a:t>
            </a:r>
          </a:p>
        </p:txBody>
      </p: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5D5B50BD-1B1A-4912-9A05-7A04C7835B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9284" y="1411436"/>
            <a:ext cx="393956" cy="260496"/>
          </a:xfrm>
          <a:prstGeom prst="bentConnector3">
            <a:avLst>
              <a:gd name="adj1" fmla="val -690"/>
            </a:avLst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Conector: Angulado 133">
            <a:extLst>
              <a:ext uri="{FF2B5EF4-FFF2-40B4-BE49-F238E27FC236}">
                <a16:creationId xmlns:a16="http://schemas.microsoft.com/office/drawing/2014/main" id="{9C7B80AF-2FCD-4FC9-AD70-DF141415E845}"/>
              </a:ext>
            </a:extLst>
          </p:cNvPr>
          <p:cNvCxnSpPr>
            <a:cxnSpLocks/>
          </p:cNvCxnSpPr>
          <p:nvPr/>
        </p:nvCxnSpPr>
        <p:spPr>
          <a:xfrm>
            <a:off x="3114394" y="1827883"/>
            <a:ext cx="947322" cy="496458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102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de 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7777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D7E1BFD-DDE9-4508-BB54-C1C85FA2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78197" cy="48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</a:t>
            </a:r>
            <a:r>
              <a:rPr lang="pt-BR" b="1" dirty="0" err="1"/>
              <a:t>Mer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49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EEB0BEF-B645-4CF4-B266-4958797C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96" y="253745"/>
            <a:ext cx="5407008" cy="43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28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Requisitos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4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591980-2729-44D1-B7F4-483C0CBC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" y="433029"/>
            <a:ext cx="6216451" cy="27936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CA4D14-6D75-469D-A163-4D14008B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7" y="1250924"/>
            <a:ext cx="6645388" cy="33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88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Ambiente de Gestão de tarefas </a:t>
            </a:r>
            <a:r>
              <a:rPr lang="pt-BR" b="1" dirty="0" err="1"/>
              <a:t>Trello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63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Dores de Artistas e Público</a:t>
            </a: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0E2EA9-44B3-49C1-98C7-AFF8D113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474021"/>
            <a:ext cx="4967699" cy="24163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17C1B7-956E-4EE0-9E36-49FAA745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802" y="1485014"/>
            <a:ext cx="4687614" cy="24230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4B5C97-700C-4B36-BF79-2851AED31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179" y="2246433"/>
            <a:ext cx="4311325" cy="24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07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Demonstrações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4899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/>
              <a:t>Obrigado</a:t>
            </a:r>
            <a:endParaRPr sz="9600" dirty="0"/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783926-9018-4E05-8B71-646E9FE0F634}"/>
              </a:ext>
            </a:extLst>
          </p:cNvPr>
          <p:cNvSpPr txBox="1"/>
          <p:nvPr/>
        </p:nvSpPr>
        <p:spPr>
          <a:xfrm>
            <a:off x="3103556" y="2904938"/>
            <a:ext cx="218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Lívia Nakashima</a:t>
            </a:r>
          </a:p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Matheus Gaspar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2C8ABE-8916-42D7-BCB7-237C762BE546}"/>
              </a:ext>
            </a:extLst>
          </p:cNvPr>
          <p:cNvSpPr txBox="1"/>
          <p:nvPr/>
        </p:nvSpPr>
        <p:spPr>
          <a:xfrm>
            <a:off x="820371" y="2869322"/>
            <a:ext cx="2283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Eduardo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</a:rPr>
              <a:t>Kauan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</a:rPr>
              <a:t>Felippe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 Muniz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FBA7EE-43C0-4695-AC8A-0E0B1C54F0D8}"/>
              </a:ext>
            </a:extLst>
          </p:cNvPr>
          <p:cNvSpPr/>
          <p:nvPr/>
        </p:nvSpPr>
        <p:spPr>
          <a:xfrm>
            <a:off x="5542290" y="2904938"/>
            <a:ext cx="2027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Saulo Fernando</a:t>
            </a:r>
          </a:p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Wesley Lima</a:t>
            </a:r>
          </a:p>
        </p:txBody>
      </p:sp>
    </p:spTree>
    <p:extLst>
      <p:ext uri="{BB962C8B-B14F-4D97-AF65-F5344CB8AC3E}">
        <p14:creationId xmlns:p14="http://schemas.microsoft.com/office/powerpoint/2010/main" val="856985845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469575" y="2269150"/>
            <a:ext cx="6204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1469575" y="3259152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526411" y="903535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1473024">
            <a:off x="3484805" y="1483141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304841" y="792600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4116261" y="2085552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1822148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26D76072-7F51-4EB0-ACB3-D7CF3E4C7B39}"/>
              </a:ext>
            </a:extLst>
          </p:cNvPr>
          <p:cNvCxnSpPr>
            <a:cxnSpLocks/>
          </p:cNvCxnSpPr>
          <p:nvPr/>
        </p:nvCxnSpPr>
        <p:spPr>
          <a:xfrm>
            <a:off x="4572000" y="490284"/>
            <a:ext cx="0" cy="4162931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5BBA5155-77AF-47BB-8D7C-C5468A5810F8}"/>
              </a:ext>
            </a:extLst>
          </p:cNvPr>
          <p:cNvCxnSpPr>
            <a:cxnSpLocks/>
          </p:cNvCxnSpPr>
          <p:nvPr/>
        </p:nvCxnSpPr>
        <p:spPr>
          <a:xfrm>
            <a:off x="483476" y="2571750"/>
            <a:ext cx="8098915" cy="0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E238FDE-87D9-4812-9405-B2E0FB219901}"/>
              </a:ext>
            </a:extLst>
          </p:cNvPr>
          <p:cNvGrpSpPr/>
          <p:nvPr/>
        </p:nvGrpSpPr>
        <p:grpSpPr>
          <a:xfrm>
            <a:off x="1907414" y="685881"/>
            <a:ext cx="781178" cy="781178"/>
            <a:chOff x="2332384" y="628198"/>
            <a:chExt cx="1338466" cy="133846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48AC19-94D0-4003-B5B0-85B76EC86443}"/>
                </a:ext>
              </a:extLst>
            </p:cNvPr>
            <p:cNvSpPr/>
            <p:nvPr/>
          </p:nvSpPr>
          <p:spPr>
            <a:xfrm>
              <a:off x="2332384" y="628198"/>
              <a:ext cx="1338466" cy="133846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pic>
          <p:nvPicPr>
            <p:cNvPr id="11" name="Imagem 10" descr="Uma imagem com desenho&#10;&#10;Descrição gerada automaticamente">
              <a:extLst>
                <a:ext uri="{FF2B5EF4-FFF2-40B4-BE49-F238E27FC236}">
                  <a16:creationId xmlns:a16="http://schemas.microsoft.com/office/drawing/2014/main" id="{9040A8A8-78F4-4002-A4AD-3527CC4B6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644" y="810718"/>
              <a:ext cx="1155946" cy="1155946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134CF24-0C29-4917-8EC1-B915FC9BA8D8}"/>
              </a:ext>
            </a:extLst>
          </p:cNvPr>
          <p:cNvSpPr txBox="1"/>
          <p:nvPr/>
        </p:nvSpPr>
        <p:spPr>
          <a:xfrm>
            <a:off x="640338" y="1593149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“Acredito que a desvalorização do trabalho artístico</a:t>
            </a:r>
            <a:br>
              <a:rPr lang="pt-BR" sz="1200" dirty="0"/>
            </a:br>
            <a:r>
              <a:rPr lang="pt-BR" sz="1200" dirty="0"/>
              <a:t>e a falta de apoio ao publicar e divulgar seja a maior</a:t>
            </a:r>
            <a:br>
              <a:rPr lang="pt-BR" sz="1200" dirty="0"/>
            </a:br>
            <a:r>
              <a:rPr lang="pt-BR" sz="1200" dirty="0"/>
              <a:t>dificuldade que enfrento enquanto artista. ”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899993" y="698631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BFADF71-11DE-42CB-837A-1C7727FDFF53}"/>
              </a:ext>
            </a:extLst>
          </p:cNvPr>
          <p:cNvSpPr/>
          <p:nvPr/>
        </p:nvSpPr>
        <p:spPr>
          <a:xfrm>
            <a:off x="543060" y="2676232"/>
            <a:ext cx="279627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D348221-383E-4BAE-8E58-F1CFCC99EFEA}"/>
              </a:ext>
            </a:extLst>
          </p:cNvPr>
          <p:cNvSpPr/>
          <p:nvPr/>
        </p:nvSpPr>
        <p:spPr>
          <a:xfrm>
            <a:off x="4899993" y="2676232"/>
            <a:ext cx="25125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5FB8DB-AC76-4DA9-A0F5-920AF378B396}"/>
              </a:ext>
            </a:extLst>
          </p:cNvPr>
          <p:cNvSpPr txBox="1"/>
          <p:nvPr/>
        </p:nvSpPr>
        <p:spPr>
          <a:xfrm>
            <a:off x="4710459" y="1076470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Jovem (entre 18 a 30 anos);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Trabalha e estuda;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Arte não é seu principal trabalho;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Inexperiente no mercado;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tem um networking muito abrangente.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4B0775-6450-4BFC-B934-645160E22A24}"/>
              </a:ext>
            </a:extLst>
          </p:cNvPr>
          <p:cNvSpPr txBox="1"/>
          <p:nvPr/>
        </p:nvSpPr>
        <p:spPr>
          <a:xfrm>
            <a:off x="437259" y="2953711"/>
            <a:ext cx="3871932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O mercado da arte é muito fechado e elitizado;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É preciso investir muito para crescer como artista (tempo e dinheiro);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consegue divulgar sua arte já que não existe um incentivo social para que as pessoas se interessem e consumam;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09C2CE-4CA0-46B8-A09C-EAF8D61DD48D}"/>
              </a:ext>
            </a:extLst>
          </p:cNvPr>
          <p:cNvSpPr txBox="1"/>
          <p:nvPr/>
        </p:nvSpPr>
        <p:spPr>
          <a:xfrm>
            <a:off x="4710459" y="3172512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Algo que conecte este artista diretamente com o público interessado em seu campo artístico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mais divulgação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incentivos monetários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Criar um portifólio consistente e centralizado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EF17E4-2D7D-43A3-BFCB-EFD31E716A68}"/>
              </a:ext>
            </a:extLst>
          </p:cNvPr>
          <p:cNvSpPr txBox="1"/>
          <p:nvPr/>
        </p:nvSpPr>
        <p:spPr>
          <a:xfrm>
            <a:off x="2834328" y="2207324"/>
            <a:ext cx="12907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 Artista anônimo</a:t>
            </a:r>
          </a:p>
        </p:txBody>
      </p:sp>
    </p:spTree>
    <p:extLst>
      <p:ext uri="{BB962C8B-B14F-4D97-AF65-F5344CB8AC3E}">
        <p14:creationId xmlns:p14="http://schemas.microsoft.com/office/powerpoint/2010/main" val="1694554919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26D76072-7F51-4EB0-ACB3-D7CF3E4C7B39}"/>
              </a:ext>
            </a:extLst>
          </p:cNvPr>
          <p:cNvCxnSpPr>
            <a:cxnSpLocks/>
          </p:cNvCxnSpPr>
          <p:nvPr/>
        </p:nvCxnSpPr>
        <p:spPr>
          <a:xfrm>
            <a:off x="4572000" y="490284"/>
            <a:ext cx="0" cy="4162931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5BBA5155-77AF-47BB-8D7C-C5468A5810F8}"/>
              </a:ext>
            </a:extLst>
          </p:cNvPr>
          <p:cNvCxnSpPr>
            <a:cxnSpLocks/>
          </p:cNvCxnSpPr>
          <p:nvPr/>
        </p:nvCxnSpPr>
        <p:spPr>
          <a:xfrm>
            <a:off x="543060" y="2571750"/>
            <a:ext cx="8039331" cy="0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899993" y="698631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BFADF71-11DE-42CB-837A-1C7727FDFF53}"/>
              </a:ext>
            </a:extLst>
          </p:cNvPr>
          <p:cNvSpPr/>
          <p:nvPr/>
        </p:nvSpPr>
        <p:spPr>
          <a:xfrm>
            <a:off x="543060" y="2676232"/>
            <a:ext cx="279627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D348221-383E-4BAE-8E58-F1CFCC99EFEA}"/>
              </a:ext>
            </a:extLst>
          </p:cNvPr>
          <p:cNvSpPr/>
          <p:nvPr/>
        </p:nvSpPr>
        <p:spPr>
          <a:xfrm>
            <a:off x="4899993" y="2676232"/>
            <a:ext cx="25125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5FB8DB-AC76-4DA9-A0F5-920AF378B396}"/>
              </a:ext>
            </a:extLst>
          </p:cNvPr>
          <p:cNvSpPr txBox="1"/>
          <p:nvPr/>
        </p:nvSpPr>
        <p:spPr>
          <a:xfrm>
            <a:off x="4710459" y="1076470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Jovem (entre 18 a 30 anos);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Trabalha e estuda;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Arte não é seu principal trabalho;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Inexperiente no mercado;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tem um networking muito abrangente.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4B0775-6450-4BFC-B934-645160E22A24}"/>
              </a:ext>
            </a:extLst>
          </p:cNvPr>
          <p:cNvSpPr txBox="1"/>
          <p:nvPr/>
        </p:nvSpPr>
        <p:spPr>
          <a:xfrm>
            <a:off x="437259" y="2953711"/>
            <a:ext cx="3871932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O mercado da arte é muito fechado e elitizado;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É preciso investir muito para crescer como artista (tempo e dinheiro);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consegue divulgar sua arte já que não existe um incentivo social para que as pessoas se interessem e consumam;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09C2CE-4CA0-46B8-A09C-EAF8D61DD48D}"/>
              </a:ext>
            </a:extLst>
          </p:cNvPr>
          <p:cNvSpPr txBox="1"/>
          <p:nvPr/>
        </p:nvSpPr>
        <p:spPr>
          <a:xfrm>
            <a:off x="4710459" y="3172512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Algo que conecte este artista diretamente com o público interessado em seu campo artístico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mais divulgação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incentivos monetários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Criar um portifólio consistente e centralizado</a:t>
            </a:r>
          </a:p>
        </p:txBody>
      </p:sp>
      <p:pic>
        <p:nvPicPr>
          <p:cNvPr id="22" name="Imagem 21" descr="Uma imagem com desenho&#10;&#10;Descrição gerada automaticamente">
            <a:extLst>
              <a:ext uri="{FF2B5EF4-FFF2-40B4-BE49-F238E27FC236}">
                <a16:creationId xmlns:a16="http://schemas.microsoft.com/office/drawing/2014/main" id="{EC906A9F-FCAD-45B8-AC4A-A1DA7E7E2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99" y="701851"/>
            <a:ext cx="778389" cy="7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36768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coal, ebony, and of outer space. It is the darkest color, the result of the absorption of light.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PICTURE IS WORTH A THOUSAND WORDS</a:t>
            </a:r>
            <a:endParaRPr sz="2200"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 idx="4294967295"/>
          </p:nvPr>
        </p:nvSpPr>
        <p:spPr>
          <a:xfrm>
            <a:off x="482200" y="774750"/>
            <a:ext cx="8174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WANT BIG IMPACT? USE BIG IMAGE.</a:t>
            </a:r>
            <a:endParaRPr sz="1800"/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370450" y="1846114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1800" dirty="0"/>
              <a:t>É um problema recorrente a falta de apoio ao publicar e divulgar um trabalho artístico e acho que isso poderia ser facilitado com um app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4773275" y="1165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4"/>
          <p:cNvGrpSpPr/>
          <p:nvPr/>
        </p:nvGrpSpPr>
        <p:grpSpPr>
          <a:xfrm>
            <a:off x="3156611" y="1315124"/>
            <a:ext cx="1931633" cy="669600"/>
            <a:chOff x="1680836" y="1315124"/>
            <a:chExt cx="1931633" cy="669600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49" name="Google Shape;149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3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0" name="Google Shape;150;p24"/>
          <p:cNvGrpSpPr/>
          <p:nvPr/>
        </p:nvGrpSpPr>
        <p:grpSpPr>
          <a:xfrm>
            <a:off x="6993094" y="1315124"/>
            <a:ext cx="1940006" cy="669600"/>
            <a:chOff x="5517319" y="1315124"/>
            <a:chExt cx="1940006" cy="669600"/>
          </a:xfrm>
        </p:grpSpPr>
        <p:cxnSp>
          <p:nvCxnSpPr>
            <p:cNvPr id="151" name="Google Shape;151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2" name="Google Shape;152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1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3" name="Google Shape;153;p24"/>
          <p:cNvGrpSpPr/>
          <p:nvPr/>
        </p:nvGrpSpPr>
        <p:grpSpPr>
          <a:xfrm>
            <a:off x="5284001" y="3535140"/>
            <a:ext cx="1495200" cy="1143796"/>
            <a:chOff x="3808226" y="3535140"/>
            <a:chExt cx="1495200" cy="1143796"/>
          </a:xfrm>
        </p:grpSpPr>
        <p:cxnSp>
          <p:nvCxnSpPr>
            <p:cNvPr id="154" name="Google Shape;154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5" name="Google Shape;155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2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6" name="Google Shape;156;p24"/>
          <p:cNvSpPr txBox="1"/>
          <p:nvPr/>
        </p:nvSpPr>
        <p:spPr>
          <a:xfrm>
            <a:off x="5321559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Vestibulum nec congue tempus</a:t>
            </a:r>
            <a:endParaRPr sz="1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7" name="Google Shape;157;p24"/>
          <p:cNvSpPr/>
          <p:nvPr/>
        </p:nvSpPr>
        <p:spPr>
          <a:xfrm rot="1800047">
            <a:off x="4695618" y="1086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43434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-1800047" flipH="1">
            <a:off x="4697731" y="1086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999999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-8100000">
            <a:off x="5858490" y="1027393"/>
            <a:ext cx="363170" cy="363170"/>
          </a:xfrm>
          <a:prstGeom prst="rtTriangl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-9000757" flipH="1">
            <a:off x="4696728" y="1084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666666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-1027861">
            <a:off x="6961649" y="2849832"/>
            <a:ext cx="312672" cy="312672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 rot="6359841">
            <a:off x="4791576" y="2847762"/>
            <a:ext cx="363580" cy="36358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8" name="Google Shape;168;p25"/>
          <p:cNvGraphicFramePr/>
          <p:nvPr/>
        </p:nvGraphicFramePr>
        <p:xfrm>
          <a:off x="3553000" y="823881"/>
          <a:ext cx="5132200" cy="3496800"/>
        </p:xfrm>
        <a:graphic>
          <a:graphicData uri="http://schemas.openxmlformats.org/drawingml/2006/table">
            <a:tbl>
              <a:tblPr>
                <a:noFill/>
                <a:tableStyleId>{0A2686FB-9352-4C2E-B85A-CDD2DF678E08}</a:tableStyleId>
              </a:tblPr>
              <a:tblGrid>
                <a:gridCol w="128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1107051" y="1148550"/>
            <a:ext cx="6987302" cy="332859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4294967295"/>
          </p:nvPr>
        </p:nvSpPr>
        <p:spPr>
          <a:xfrm>
            <a:off x="3561600" y="530700"/>
            <a:ext cx="2020800" cy="44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2290650" y="1906700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1644525" y="223060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3144025" y="3476425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3970000" y="201930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4594750" y="385995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6452900" y="2446575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6946450" y="390235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800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89,526,124$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1245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100%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811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185,244 users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08" name="Google Shape;208;p29"/>
          <p:cNvGrpSpPr/>
          <p:nvPr/>
        </p:nvGrpSpPr>
        <p:grpSpPr>
          <a:xfrm>
            <a:off x="3051786" y="1258050"/>
            <a:ext cx="2726286" cy="2547000"/>
            <a:chOff x="1293736" y="1258050"/>
            <a:chExt cx="2726286" cy="2547000"/>
          </a:xfrm>
        </p:grpSpPr>
        <p:sp>
          <p:nvSpPr>
            <p:cNvPr id="209" name="Google Shape;20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1" name="Google Shape;211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2" name="Google Shape;21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3" name="Google Shape;213;p29"/>
          <p:cNvGrpSpPr/>
          <p:nvPr/>
        </p:nvGrpSpPr>
        <p:grpSpPr>
          <a:xfrm>
            <a:off x="4733408" y="1258050"/>
            <a:ext cx="2726286" cy="2547000"/>
            <a:chOff x="3203958" y="1258050"/>
            <a:chExt cx="2726286" cy="2547000"/>
          </a:xfrm>
        </p:grpSpPr>
        <p:sp>
          <p:nvSpPr>
            <p:cNvPr id="214" name="Google Shape;21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2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6" name="Google Shape;21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7" name="Google Shape;21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8" name="Google Shape;218;p29"/>
          <p:cNvGrpSpPr/>
          <p:nvPr/>
        </p:nvGrpSpPr>
        <p:grpSpPr>
          <a:xfrm>
            <a:off x="6424827" y="1258050"/>
            <a:ext cx="2726286" cy="2547000"/>
            <a:chOff x="5123977" y="1258050"/>
            <a:chExt cx="2726286" cy="2547000"/>
          </a:xfrm>
        </p:grpSpPr>
        <p:sp>
          <p:nvSpPr>
            <p:cNvPr id="219" name="Google Shape;21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C78D8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1" name="Google Shape;22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552477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3"/>
          </p:nvPr>
        </p:nvSpPr>
        <p:spPr>
          <a:xfrm>
            <a:off x="720522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84432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2"/>
          </p:nvPr>
        </p:nvSpPr>
        <p:spPr>
          <a:xfrm>
            <a:off x="552477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3"/>
          </p:nvPr>
        </p:nvSpPr>
        <p:spPr>
          <a:xfrm>
            <a:off x="720522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insert graphs from </a:t>
            </a:r>
            <a:r>
              <a:rPr lang="en" u="sng">
                <a:solidFill>
                  <a:srgbClr val="FFFFFF"/>
                </a:solidFill>
                <a:hlinkClick r:id="rId3"/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241" name="Google Shape;241;p31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488" y="1199352"/>
            <a:ext cx="5915025" cy="300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body" idx="4294967295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MOBILE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5287892" y="1107692"/>
            <a:ext cx="16455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5239336" y="769766"/>
            <a:ext cx="1737412" cy="3603736"/>
            <a:chOff x="2547150" y="238125"/>
            <a:chExt cx="2525675" cy="5238750"/>
          </a:xfrm>
        </p:grpSpPr>
        <p:sp>
          <p:nvSpPr>
            <p:cNvPr id="250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/>
          <p:nvPr/>
        </p:nvSpPr>
        <p:spPr>
          <a:xfrm>
            <a:off x="5062256" y="1131197"/>
            <a:ext cx="21771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60" name="Google Shape;260;p33"/>
          <p:cNvGrpSpPr/>
          <p:nvPr/>
        </p:nvGrpSpPr>
        <p:grpSpPr>
          <a:xfrm>
            <a:off x="5008099" y="808381"/>
            <a:ext cx="2292677" cy="3537728"/>
            <a:chOff x="2112475" y="238125"/>
            <a:chExt cx="3395050" cy="5238750"/>
          </a:xfrm>
        </p:grpSpPr>
        <p:sp>
          <p:nvSpPr>
            <p:cNvPr id="261" name="Google Shape;261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 txBox="1">
            <a:spLocks noGrp="1"/>
          </p:cNvSpPr>
          <p:nvPr>
            <p:ph type="body" idx="4294967295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TABLET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370450" y="17046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1800" dirty="0"/>
              <a:t>É difícil encontrar, e ser encontrado como, artistas pequenos para apoiar. -Geralmente os mais conhecido recebem todo o reconhecimento e nos precisamos lutar muito para aparecer</a:t>
            </a:r>
            <a:r>
              <a:rPr lang="pt-BR" dirty="0"/>
              <a:t>.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492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4030200" y="11517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4191525" y="13110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4294967295"/>
          </p:nvPr>
        </p:nvSpPr>
        <p:spPr>
          <a:xfrm>
            <a:off x="921425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DESKTOP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4294967295"/>
          </p:nvPr>
        </p:nvSpPr>
        <p:spPr>
          <a:xfrm>
            <a:off x="723300" y="17923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THANKS!</a:t>
            </a:r>
            <a:endParaRPr sz="3600"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4294967295"/>
          </p:nvPr>
        </p:nvSpPr>
        <p:spPr>
          <a:xfrm>
            <a:off x="723300" y="2715524"/>
            <a:ext cx="76974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Any questions?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 &amp; user@mail.me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4127625" y="1102328"/>
            <a:ext cx="888759" cy="8188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00000"/>
                </a:solidFill>
                <a:hlinkClick r:id="rId3"/>
              </a:rPr>
              <a:t>SlidesCarnival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Photographs by </a:t>
            </a:r>
            <a:r>
              <a:rPr lang="en" sz="2400" u="sng">
                <a:solidFill>
                  <a:srgbClr val="000000"/>
                </a:solidFill>
                <a:hlinkClick r:id="rId4"/>
              </a:rPr>
              <a:t>Unsplash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DESIGN</a:t>
            </a:r>
            <a:endParaRPr sz="1800"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Titles: Montserrat Extrabold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Body copy: Montserrat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https://www.fontsquirrel.com/fonts/montserrat</a:t>
            </a:r>
            <a:endParaRPr sz="1800" b="1">
              <a:solidFill>
                <a:srgbClr val="3D85C6"/>
              </a:solidFill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3844325" y="3638250"/>
            <a:ext cx="4996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4181606" y="787450"/>
            <a:ext cx="289707" cy="3717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4627017" y="839369"/>
            <a:ext cx="309081" cy="261680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5086042" y="840182"/>
            <a:ext cx="299987" cy="264982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5571011" y="833188"/>
            <a:ext cx="244372" cy="274449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6041551" y="830716"/>
            <a:ext cx="208114" cy="276921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6438751" y="827414"/>
            <a:ext cx="321443" cy="28393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6917555" y="810514"/>
            <a:ext cx="275685" cy="318547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7350604" y="831122"/>
            <a:ext cx="321020" cy="2806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7823211" y="836067"/>
            <a:ext cx="283932" cy="27074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283049" y="829480"/>
            <a:ext cx="275685" cy="28146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41849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46402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"/>
          <p:cNvSpPr/>
          <p:nvPr/>
        </p:nvSpPr>
        <p:spPr>
          <a:xfrm>
            <a:off x="5087685" y="1300445"/>
            <a:ext cx="294635" cy="253432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5542579" y="1274892"/>
            <a:ext cx="294229" cy="29793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5999945" y="1294264"/>
            <a:ext cx="291756" cy="257971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6460189" y="1294264"/>
            <a:ext cx="283102" cy="260850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6922906" y="1297143"/>
            <a:ext cx="262509" cy="2550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7363796" y="1282715"/>
            <a:ext cx="290926" cy="285168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7789428" y="1251404"/>
            <a:ext cx="355212" cy="34986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8253381" y="1263766"/>
            <a:ext cx="332959" cy="31814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4162234" y="1768514"/>
            <a:ext cx="326388" cy="231603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4619194" y="1724842"/>
            <a:ext cx="323899" cy="31360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5086449" y="1738846"/>
            <a:ext cx="291756" cy="2946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5538870" y="1729786"/>
            <a:ext cx="304119" cy="30328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6004059" y="1739269"/>
            <a:ext cx="283102" cy="2843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6472128" y="1705893"/>
            <a:ext cx="257971" cy="350673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6893238" y="1775525"/>
            <a:ext cx="323899" cy="208927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7362136" y="1731023"/>
            <a:ext cx="298361" cy="301646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7816623" y="1719491"/>
            <a:ext cx="300004" cy="311943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8257919" y="1728550"/>
            <a:ext cx="321020" cy="300816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4200149" y="2197856"/>
            <a:ext cx="251383" cy="2744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4644323" y="2198279"/>
            <a:ext cx="268284" cy="26991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5104991" y="2198279"/>
            <a:ext cx="268267" cy="26991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"/>
          <p:cNvSpPr/>
          <p:nvPr/>
        </p:nvSpPr>
        <p:spPr>
          <a:xfrm>
            <a:off x="5556583" y="2198279"/>
            <a:ext cx="267861" cy="26991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8"/>
          <p:cNvSpPr/>
          <p:nvPr/>
        </p:nvSpPr>
        <p:spPr>
          <a:xfrm>
            <a:off x="6074098" y="2156249"/>
            <a:ext cx="144659" cy="35687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6538068" y="2158722"/>
            <a:ext cx="125285" cy="352739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8"/>
          <p:cNvSpPr/>
          <p:nvPr/>
        </p:nvSpPr>
        <p:spPr>
          <a:xfrm>
            <a:off x="6997483" y="2197856"/>
            <a:ext cx="114159" cy="27033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7377394" y="2194147"/>
            <a:ext cx="265795" cy="28146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"/>
          <p:cNvSpPr/>
          <p:nvPr/>
        </p:nvSpPr>
        <p:spPr>
          <a:xfrm>
            <a:off x="7821568" y="2201564"/>
            <a:ext cx="291350" cy="269097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8282219" y="2155826"/>
            <a:ext cx="267861" cy="32144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4276385" y="2623912"/>
            <a:ext cx="98494" cy="332976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4673991" y="2611550"/>
            <a:ext cx="213059" cy="356871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5098387" y="2611550"/>
            <a:ext cx="278987" cy="356871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5974798" y="2672123"/>
            <a:ext cx="336685" cy="187911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5526085" y="2632972"/>
            <a:ext cx="326795" cy="309081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6454008" y="2640812"/>
            <a:ext cx="289284" cy="29175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6908072" y="2643284"/>
            <a:ext cx="292992" cy="29175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7323002" y="2643284"/>
            <a:ext cx="381579" cy="30865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850000" y="2630923"/>
            <a:ext cx="229537" cy="3193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8307366" y="2646993"/>
            <a:ext cx="224169" cy="306998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4171311" y="3118364"/>
            <a:ext cx="323899" cy="25632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4623308" y="3137313"/>
            <a:ext cx="315668" cy="214295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5087685" y="3128254"/>
            <a:ext cx="299580" cy="234076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5540919" y="3122073"/>
            <a:ext cx="301663" cy="245202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6012306" y="3102294"/>
            <a:ext cx="272383" cy="27485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6442883" y="3136907"/>
            <a:ext cx="307827" cy="226658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6899013" y="3136907"/>
            <a:ext cx="307421" cy="226658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7362559" y="3114656"/>
            <a:ext cx="296278" cy="25961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7802602" y="3083345"/>
            <a:ext cx="325152" cy="32760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8281406" y="3101888"/>
            <a:ext cx="278564" cy="28227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4166772" y="3545234"/>
            <a:ext cx="317311" cy="3090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4608068" y="3595087"/>
            <a:ext cx="338327" cy="206878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5142889" y="3524218"/>
            <a:ext cx="198648" cy="3387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5569774" y="3556766"/>
            <a:ext cx="249317" cy="31278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6006126" y="3580676"/>
            <a:ext cx="280630" cy="243949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6459766" y="3558831"/>
            <a:ext cx="281460" cy="28186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6913847" y="3555123"/>
            <a:ext cx="283509" cy="290113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7347302" y="3558002"/>
            <a:ext cx="327201" cy="276515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7816623" y="3552244"/>
            <a:ext cx="297937" cy="29422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8279341" y="3538223"/>
            <a:ext cx="285575" cy="3193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144945" y="4052877"/>
            <a:ext cx="367574" cy="20728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4631149" y="3998062"/>
            <a:ext cx="296295" cy="31196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5074917" y="3980350"/>
            <a:ext cx="325948" cy="336261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5546694" y="4008781"/>
            <a:ext cx="287641" cy="29135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5973155" y="4009611"/>
            <a:ext cx="345745" cy="288454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6467183" y="3984888"/>
            <a:ext cx="266625" cy="32266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6866043" y="3981179"/>
            <a:ext cx="382833" cy="347388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7326287" y="3975811"/>
            <a:ext cx="375822" cy="35975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7798894" y="4061937"/>
            <a:ext cx="334212" cy="19368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8299119" y="4026494"/>
            <a:ext cx="249317" cy="273636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709879" y="3630223"/>
            <a:ext cx="658458" cy="64853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975197" y="3933099"/>
            <a:ext cx="627159" cy="38349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body" idx="1"/>
          </p:nvPr>
        </p:nvSpPr>
        <p:spPr>
          <a:xfrm>
            <a:off x="696425" y="1478325"/>
            <a:ext cx="1987800" cy="22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</a:rPr>
              <a:t>SlidesCarnival icons are editable shapes. 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This means that you can: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Resize them without losing quality.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fill color and opacity.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line color, width and style.</a:t>
            </a:r>
            <a:endParaRPr sz="9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Isn’t that nice? :)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Example: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/>
        </p:nvSpPr>
        <p:spPr>
          <a:xfrm>
            <a:off x="1265300" y="2374250"/>
            <a:ext cx="65511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1106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  <a:endParaRPr sz="9600">
              <a:solidFill>
                <a:srgbClr val="FFFF00"/>
              </a:solidFill>
            </a:endParaRPr>
          </a:p>
        </p:txBody>
      </p:sp>
      <p:sp>
        <p:nvSpPr>
          <p:cNvPr id="391" name="Google Shape;39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body" idx="4294967295"/>
          </p:nvPr>
        </p:nvSpPr>
        <p:spPr>
          <a:xfrm>
            <a:off x="2733925" y="856425"/>
            <a:ext cx="4776300" cy="11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Now you can use any emoji as an icon!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And of course it resizes without losing quality and you can change the color.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How? Follow Google instructions </a:t>
            </a:r>
            <a:r>
              <a:rPr lang="en" sz="1200" u="sng">
                <a:solidFill>
                  <a:srgbClr val="FFFFFF"/>
                </a:solidFill>
                <a:hlinkClick r:id="rId3"/>
              </a:rPr>
              <a:t>https://twitter.com/googledocs/status/730087240156643328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9" name="Google Shape;399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400" name="Google Shape;400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401" name="Google Shape;401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3" name="Google Shape;403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404" name="Google Shape;404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6" name="Google Shape;406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407" name="Google Shape;407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9" name="Google Shape;409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410" name="Google Shape;410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3351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HELLO!</a:t>
            </a:r>
            <a:endParaRPr sz="3600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294967295"/>
          </p:nvPr>
        </p:nvSpPr>
        <p:spPr>
          <a:xfrm>
            <a:off x="723300" y="2258324"/>
            <a:ext cx="76974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I am Jayden Smith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 am here because I love to give presentations. 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78" name="Google Shape;78;p1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00" y="228600"/>
            <a:ext cx="1113600" cy="1113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007096" y="1530428"/>
            <a:ext cx="4955636" cy="24755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1800" dirty="0"/>
              <a:t>O produtor de “A vida invisível” relatou uma grande dificuldade de arrecadação monetária para a produção do filme, fazendo com que vários cortes orçamentais fossem feitos e também foi necessário pedir um empréstimo para a produção do mesmo.</a:t>
            </a:r>
            <a:endParaRPr lang="pt-BR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085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/>
              <a:t>Solução</a:t>
            </a:r>
            <a:endParaRPr sz="2000" b="1"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Site onde pessoas podem demonstrar seu portifólio artístico, podem pedir doações para futuros projetos.</a:t>
            </a:r>
          </a:p>
          <a:p>
            <a:pPr>
              <a:spcBef>
                <a:spcPts val="0"/>
              </a:spcBef>
            </a:pPr>
            <a:r>
              <a:rPr lang="pt-BR" dirty="0"/>
              <a:t>Conexão direta entre o artista e o usuário.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6;p15">
            <a:extLst>
              <a:ext uri="{FF2B5EF4-FFF2-40B4-BE49-F238E27FC236}">
                <a16:creationId xmlns:a16="http://schemas.microsoft.com/office/drawing/2014/main" id="{C2C8911D-8E03-4E75-9B66-D131C85F86F8}"/>
              </a:ext>
            </a:extLst>
          </p:cNvPr>
          <p:cNvSpPr txBox="1">
            <a:spLocks/>
          </p:cNvSpPr>
          <p:nvPr/>
        </p:nvSpPr>
        <p:spPr>
          <a:xfrm>
            <a:off x="723300" y="1991850"/>
            <a:ext cx="76974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3600"/>
              <a:t>Proto-Persona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921207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23A7292-E971-4AEF-B2AE-1506B01D6C5E}"/>
              </a:ext>
            </a:extLst>
          </p:cNvPr>
          <p:cNvSpPr/>
          <p:nvPr/>
        </p:nvSpPr>
        <p:spPr>
          <a:xfrm>
            <a:off x="3116427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641621" y="109945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r>
              <a:rPr lang="pt-PT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EF17E4-2D7D-43A3-BFCB-EFD31E716A68}"/>
              </a:ext>
            </a:extLst>
          </p:cNvPr>
          <p:cNvSpPr txBox="1"/>
          <p:nvPr/>
        </p:nvSpPr>
        <p:spPr>
          <a:xfrm>
            <a:off x="2807743" y="2091875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40C15E-2C6A-4A7E-BC74-311CC88D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00" y="2091875"/>
            <a:ext cx="2020800" cy="1681340"/>
          </a:xfrm>
        </p:spPr>
        <p:txBody>
          <a:bodyPr/>
          <a:lstStyle/>
          <a:p>
            <a:r>
              <a:rPr lang="pt-BR" sz="1200" dirty="0"/>
              <a:t>“Acredito que a desvalorização do trabalho artístico</a:t>
            </a:r>
            <a:br>
              <a:rPr lang="pt-BR" sz="1200" dirty="0"/>
            </a:br>
            <a:r>
              <a:rPr lang="pt-BR" sz="1200" dirty="0"/>
              <a:t>e a falta de apoio ao publicar e divulgar seja a maior</a:t>
            </a:r>
            <a:br>
              <a:rPr lang="pt-BR" sz="1200" dirty="0"/>
            </a:br>
            <a:r>
              <a:rPr lang="pt-BR" sz="1200" dirty="0"/>
              <a:t>dificuldade que enfrento enquanto artista. ”</a:t>
            </a:r>
            <a:br>
              <a:rPr lang="pt-BR" sz="1200" dirty="0"/>
            </a:br>
            <a:endParaRPr lang="pt-BR" sz="1200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39901F-6F67-4196-B3A7-8DBE66C6279C}"/>
              </a:ext>
            </a:extLst>
          </p:cNvPr>
          <p:cNvGrpSpPr/>
          <p:nvPr/>
        </p:nvGrpSpPr>
        <p:grpSpPr>
          <a:xfrm>
            <a:off x="1318811" y="1060901"/>
            <a:ext cx="781178" cy="781178"/>
            <a:chOff x="2332384" y="628198"/>
            <a:chExt cx="1338466" cy="1338466"/>
          </a:xfrm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63DA75C-ED74-4191-83D1-2F8A340F7225}"/>
                </a:ext>
              </a:extLst>
            </p:cNvPr>
            <p:cNvSpPr/>
            <p:nvPr/>
          </p:nvSpPr>
          <p:spPr>
            <a:xfrm>
              <a:off x="2332384" y="628198"/>
              <a:ext cx="1338466" cy="133846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pic>
          <p:nvPicPr>
            <p:cNvPr id="27" name="Imagem 26" descr="Uma imagem com desenho&#10;&#10;Descrição gerada automaticamente">
              <a:extLst>
                <a:ext uri="{FF2B5EF4-FFF2-40B4-BE49-F238E27FC236}">
                  <a16:creationId xmlns:a16="http://schemas.microsoft.com/office/drawing/2014/main" id="{1582BE13-D2F7-48C3-9E66-28EC40D3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644" y="810718"/>
              <a:ext cx="1155946" cy="1155946"/>
            </a:xfrm>
            <a:prstGeom prst="rect">
              <a:avLst/>
            </a:prstGeom>
          </p:spPr>
        </p:pic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D2572D2C-7398-4B13-A499-82A4E348661D}"/>
              </a:ext>
            </a:extLst>
          </p:cNvPr>
          <p:cNvSpPr/>
          <p:nvPr/>
        </p:nvSpPr>
        <p:spPr>
          <a:xfrm>
            <a:off x="1284730" y="3715234"/>
            <a:ext cx="1656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- Artista anônimo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F7B3CD75-F0D0-4297-B884-CC9A5BE8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0860" y="903647"/>
            <a:ext cx="1876185" cy="39395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139700" indent="0">
              <a:buNone/>
            </a:pPr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Perfil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13BD19C-516B-4963-B3B0-6A2C8F29113E}"/>
              </a:ext>
            </a:extLst>
          </p:cNvPr>
          <p:cNvSpPr/>
          <p:nvPr/>
        </p:nvSpPr>
        <p:spPr>
          <a:xfrm>
            <a:off x="3091994" y="1297601"/>
            <a:ext cx="1876185" cy="23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Jovem (entre 18 a 30 anos);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Trabalha e estuda;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Arte não é seu principal trabalho;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Inexperiente no mercado;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Não tem um networking muito abrangente.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99B932B-E38F-4C81-8B15-55611C87483A}"/>
              </a:ext>
            </a:extLst>
          </p:cNvPr>
          <p:cNvSpPr/>
          <p:nvPr/>
        </p:nvSpPr>
        <p:spPr>
          <a:xfrm>
            <a:off x="5131324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BB411876-0788-42F9-9E9D-0DE2DC3EEB78}"/>
              </a:ext>
            </a:extLst>
          </p:cNvPr>
          <p:cNvSpPr/>
          <p:nvPr/>
        </p:nvSpPr>
        <p:spPr>
          <a:xfrm>
            <a:off x="7139496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2B2429-53BB-4FE9-B155-FF27F63E7E45}"/>
              </a:ext>
            </a:extLst>
          </p:cNvPr>
          <p:cNvSpPr/>
          <p:nvPr/>
        </p:nvSpPr>
        <p:spPr>
          <a:xfrm>
            <a:off x="5143653" y="875476"/>
            <a:ext cx="1947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B4AA532-1760-4860-A475-E43FB6BB6D20}"/>
              </a:ext>
            </a:extLst>
          </p:cNvPr>
          <p:cNvSpPr/>
          <p:nvPr/>
        </p:nvSpPr>
        <p:spPr>
          <a:xfrm>
            <a:off x="5124599" y="1451490"/>
            <a:ext cx="1947925" cy="2600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O mercado da arte é muito fechado e elitizado;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É preciso investir muito para crescer como artista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(tempo e dinheiro);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Não consegue divulgar sua arte já que não existe um incentivo social para que as pessoas se interessem e consumam;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0A7C963-0071-4ED0-AEC5-2D4A75DCDF64}"/>
              </a:ext>
            </a:extLst>
          </p:cNvPr>
          <p:cNvSpPr/>
          <p:nvPr/>
        </p:nvSpPr>
        <p:spPr>
          <a:xfrm>
            <a:off x="7179567" y="989824"/>
            <a:ext cx="1903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256AC05-4749-4793-88E2-35A02BA72218}"/>
              </a:ext>
            </a:extLst>
          </p:cNvPr>
          <p:cNvSpPr/>
          <p:nvPr/>
        </p:nvSpPr>
        <p:spPr>
          <a:xfrm>
            <a:off x="7114940" y="1422876"/>
            <a:ext cx="1903086" cy="2600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Algo que conecte este artista diretamente com o público interessado em seu campo artístico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Ter mais divulgação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Ter incentivos monetários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Criar um portifólio consistente e centralizado</a:t>
            </a:r>
          </a:p>
        </p:txBody>
      </p:sp>
    </p:spTree>
    <p:extLst>
      <p:ext uri="{BB962C8B-B14F-4D97-AF65-F5344CB8AC3E}">
        <p14:creationId xmlns:p14="http://schemas.microsoft.com/office/powerpoint/2010/main" val="365266759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2083</Words>
  <Application>Microsoft Office PowerPoint</Application>
  <PresentationFormat>Apresentação na tela (16:9)</PresentationFormat>
  <Paragraphs>341</Paragraphs>
  <Slides>57</Slides>
  <Notes>55</Notes>
  <HiddenSlides>23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3" baseType="lpstr">
      <vt:lpstr>Segoe UI </vt:lpstr>
      <vt:lpstr>Montserrat ExtraBold</vt:lpstr>
      <vt:lpstr>Montserrat</vt:lpstr>
      <vt:lpstr>Montserrat Light</vt:lpstr>
      <vt:lpstr>Arial</vt:lpstr>
      <vt:lpstr>Juliet template</vt:lpstr>
      <vt:lpstr>Mise en scène</vt:lpstr>
      <vt:lpstr>Contexto e Problematização</vt:lpstr>
      <vt:lpstr>Dores de Artistas e Público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“Acredito que a desvalorização do trabalho artístico e a falta de apoio ao publicar e divulgar seja a maior dificuldade que enfrento enquanto artista. ” </vt:lpstr>
      <vt:lpstr>“Gostaria de ter um conteúdo mais diversificado e estar mais próximo dos artistas que fazem meu estilo, porém, não conheço. ” </vt:lpstr>
      <vt:lpstr>Mapa de empatia</vt:lpstr>
      <vt:lpstr>Artista</vt:lpstr>
      <vt:lpstr>Apresentação do PowerPoint</vt:lpstr>
      <vt:lpstr>Consumidor de arte</vt:lpstr>
      <vt:lpstr>Apresentação do PowerPoint</vt:lpstr>
      <vt:lpstr>Ambiente de versionamento</vt:lpstr>
      <vt:lpstr>GitHub</vt:lpstr>
      <vt:lpstr>Diagramas</vt:lpstr>
      <vt:lpstr>Diagrama de Solução High Level</vt:lpstr>
      <vt:lpstr>Apresentação do PowerPoint</vt:lpstr>
      <vt:lpstr>Diagrama de Solução Low Level</vt:lpstr>
      <vt:lpstr>Apresentação do PowerPoint</vt:lpstr>
      <vt:lpstr>Diagrama de classe</vt:lpstr>
      <vt:lpstr>Apresentação do PowerPoint</vt:lpstr>
      <vt:lpstr>Diagrama Mer</vt:lpstr>
      <vt:lpstr>Apresentação do PowerPoint</vt:lpstr>
      <vt:lpstr>Requisitos</vt:lpstr>
      <vt:lpstr>Apresentação do PowerPoint</vt:lpstr>
      <vt:lpstr>Ambiente de Gestão de tarefas Trello</vt:lpstr>
      <vt:lpstr>Apresentação do PowerPoint</vt:lpstr>
      <vt:lpstr>Demonstrações</vt:lpstr>
      <vt:lpstr>Obrigado</vt:lpstr>
      <vt:lpstr>BIG CONCEPT</vt:lpstr>
      <vt:lpstr>Apresentação do PowerPoint</vt:lpstr>
      <vt:lpstr>Apresentação do PowerPoint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Apresentação do PowerPoint</vt:lpstr>
      <vt:lpstr>Apresentação do PowerPoint</vt:lpstr>
      <vt:lpstr>Apresentação do PowerPoint</vt:lpstr>
      <vt:lpstr>HELLO!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Arte6</dc:title>
  <dc:creator>mathe</dc:creator>
  <cp:lastModifiedBy>matheus.gaspar@outsystems.com.br</cp:lastModifiedBy>
  <cp:revision>44</cp:revision>
  <dcterms:modified xsi:type="dcterms:W3CDTF">2020-03-11T21:32:16Z</dcterms:modified>
</cp:coreProperties>
</file>